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22"/>
  </p:notesMasterIdLst>
  <p:sldIdLst>
    <p:sldId id="256" r:id="rId2"/>
    <p:sldId id="264" r:id="rId3"/>
    <p:sldId id="257" r:id="rId4"/>
    <p:sldId id="259" r:id="rId5"/>
    <p:sldId id="258" r:id="rId6"/>
    <p:sldId id="260" r:id="rId7"/>
    <p:sldId id="261" r:id="rId8"/>
    <p:sldId id="262" r:id="rId9"/>
    <p:sldId id="265" r:id="rId10"/>
    <p:sldId id="266" r:id="rId11"/>
    <p:sldId id="267" r:id="rId12"/>
    <p:sldId id="268" r:id="rId13"/>
    <p:sldId id="269" r:id="rId14"/>
    <p:sldId id="270" r:id="rId15"/>
    <p:sldId id="271" r:id="rId16"/>
    <p:sldId id="272" r:id="rId17"/>
    <p:sldId id="273" r:id="rId18"/>
    <p:sldId id="274" r:id="rId19"/>
    <p:sldId id="275" r:id="rId20"/>
    <p:sldId id="276" r:id="rId21"/>
  </p:sldIdLst>
  <p:sldSz cx="9144000" cy="5143500" type="screen16x9"/>
  <p:notesSz cx="6858000" cy="9144000"/>
  <p:embeddedFontLst>
    <p:embeddedFont>
      <p:font typeface="Bebas Neue" panose="020B0604020202020204" charset="0"/>
      <p:regular r:id="rId23"/>
    </p:embeddedFont>
    <p:embeddedFont>
      <p:font typeface="Open Sans" panose="020B0606030504020204" pitchFamily="34" charset="0"/>
      <p:regular r:id="rId24"/>
      <p:bold r:id="rId25"/>
      <p:italic r:id="rId26"/>
      <p:boldItalic r:id="rId27"/>
    </p:embeddedFont>
    <p:embeddedFont>
      <p:font typeface="Roboto" panose="02000000000000000000" pitchFamily="2" charset="0"/>
      <p:regular r:id="rId28"/>
      <p:bold r:id="rId29"/>
      <p:italic r:id="rId30"/>
      <p:boldItalic r:id="rId31"/>
    </p:embeddedFont>
    <p:embeddedFont>
      <p:font typeface="Tw Cen MT" panose="020B0602020104020603" pitchFamily="3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40">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CD3ABF-B6B4-4193-B944-12F4EB5EB4BC}">
  <a:tblStyle styleId="{8ECD3ABF-B6B4-4193-B944-12F4EB5EB4B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591" autoAdjust="0"/>
    <p:restoredTop sz="65467" autoAdjust="0"/>
  </p:normalViewPr>
  <p:slideViewPr>
    <p:cSldViewPr snapToGrid="0">
      <p:cViewPr varScale="1">
        <p:scale>
          <a:sx n="84" d="100"/>
          <a:sy n="84" d="100"/>
        </p:scale>
        <p:origin x="1565" y="67"/>
      </p:cViewPr>
      <p:guideLst>
        <p:guide orient="horz" pos="34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4.png>
</file>

<file path=ppt/media/image5.png>
</file>

<file path=ppt/media/image6.jp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1"/>
        <p:cNvGrpSpPr/>
        <p:nvPr/>
      </p:nvGrpSpPr>
      <p:grpSpPr>
        <a:xfrm>
          <a:off x="0" y="0"/>
          <a:ext cx="0" cy="0"/>
          <a:chOff x="0" y="0"/>
          <a:chExt cx="0" cy="0"/>
        </a:xfrm>
      </p:grpSpPr>
      <p:sp>
        <p:nvSpPr>
          <p:cNvPr id="1852" name="Google Shape;185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3" name="Google Shape;185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E257EFEA-17DD-4A9B-8815-42B9E0CC3DE2}" type="slidenum">
              <a:rPr lang="it-IT" smtClean="0"/>
              <a:t>10</a:t>
            </a:fld>
            <a:endParaRPr lang="it-IT" dirty="0"/>
          </a:p>
        </p:txBody>
      </p:sp>
    </p:spTree>
    <p:extLst>
      <p:ext uri="{BB962C8B-B14F-4D97-AF65-F5344CB8AC3E}">
        <p14:creationId xmlns:p14="http://schemas.microsoft.com/office/powerpoint/2010/main" val="1449948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E257EFEA-17DD-4A9B-8815-42B9E0CC3DE2}" type="slidenum">
              <a:rPr lang="it-IT" smtClean="0"/>
              <a:t>11</a:t>
            </a:fld>
            <a:endParaRPr lang="it-IT" dirty="0"/>
          </a:p>
        </p:txBody>
      </p:sp>
    </p:spTree>
    <p:extLst>
      <p:ext uri="{BB962C8B-B14F-4D97-AF65-F5344CB8AC3E}">
        <p14:creationId xmlns:p14="http://schemas.microsoft.com/office/powerpoint/2010/main" val="13942257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E257EFEA-17DD-4A9B-8815-42B9E0CC3DE2}" type="slidenum">
              <a:rPr lang="it-IT" smtClean="0"/>
              <a:t>12</a:t>
            </a:fld>
            <a:endParaRPr lang="it-IT" dirty="0"/>
          </a:p>
        </p:txBody>
      </p:sp>
    </p:spTree>
    <p:extLst>
      <p:ext uri="{BB962C8B-B14F-4D97-AF65-F5344CB8AC3E}">
        <p14:creationId xmlns:p14="http://schemas.microsoft.com/office/powerpoint/2010/main" val="34284380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E257EFEA-17DD-4A9B-8815-42B9E0CC3DE2}" type="slidenum">
              <a:rPr lang="it-IT" smtClean="0"/>
              <a:t>13</a:t>
            </a:fld>
            <a:endParaRPr lang="it-IT" dirty="0"/>
          </a:p>
        </p:txBody>
      </p:sp>
    </p:spTree>
    <p:extLst>
      <p:ext uri="{BB962C8B-B14F-4D97-AF65-F5344CB8AC3E}">
        <p14:creationId xmlns:p14="http://schemas.microsoft.com/office/powerpoint/2010/main" val="40571678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E257EFEA-17DD-4A9B-8815-42B9E0CC3DE2}" type="slidenum">
              <a:rPr lang="it-IT" smtClean="0"/>
              <a:t>14</a:t>
            </a:fld>
            <a:endParaRPr lang="it-IT" dirty="0"/>
          </a:p>
        </p:txBody>
      </p:sp>
    </p:spTree>
    <p:extLst>
      <p:ext uri="{BB962C8B-B14F-4D97-AF65-F5344CB8AC3E}">
        <p14:creationId xmlns:p14="http://schemas.microsoft.com/office/powerpoint/2010/main" val="16632427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E257EFEA-17DD-4A9B-8815-42B9E0CC3DE2}" type="slidenum">
              <a:rPr lang="it-IT" smtClean="0"/>
              <a:t>15</a:t>
            </a:fld>
            <a:endParaRPr lang="it-IT" dirty="0"/>
          </a:p>
        </p:txBody>
      </p:sp>
    </p:spTree>
    <p:extLst>
      <p:ext uri="{BB962C8B-B14F-4D97-AF65-F5344CB8AC3E}">
        <p14:creationId xmlns:p14="http://schemas.microsoft.com/office/powerpoint/2010/main" val="14840978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E257EFEA-17DD-4A9B-8815-42B9E0CC3DE2}" type="slidenum">
              <a:rPr lang="it-IT" smtClean="0"/>
              <a:t>16</a:t>
            </a:fld>
            <a:endParaRPr lang="it-IT" dirty="0"/>
          </a:p>
        </p:txBody>
      </p:sp>
    </p:spTree>
    <p:extLst>
      <p:ext uri="{BB962C8B-B14F-4D97-AF65-F5344CB8AC3E}">
        <p14:creationId xmlns:p14="http://schemas.microsoft.com/office/powerpoint/2010/main" val="41345743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E257EFEA-17DD-4A9B-8815-42B9E0CC3DE2}" type="slidenum">
              <a:rPr lang="it-IT" smtClean="0"/>
              <a:t>17</a:t>
            </a:fld>
            <a:endParaRPr lang="it-IT" dirty="0"/>
          </a:p>
        </p:txBody>
      </p:sp>
    </p:spTree>
    <p:extLst>
      <p:ext uri="{BB962C8B-B14F-4D97-AF65-F5344CB8AC3E}">
        <p14:creationId xmlns:p14="http://schemas.microsoft.com/office/powerpoint/2010/main" val="35333306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E257EFEA-17DD-4A9B-8815-42B9E0CC3DE2}" type="slidenum">
              <a:rPr lang="it-IT" smtClean="0"/>
              <a:t>18</a:t>
            </a:fld>
            <a:endParaRPr lang="it-IT" dirty="0"/>
          </a:p>
        </p:txBody>
      </p:sp>
    </p:spTree>
    <p:extLst>
      <p:ext uri="{BB962C8B-B14F-4D97-AF65-F5344CB8AC3E}">
        <p14:creationId xmlns:p14="http://schemas.microsoft.com/office/powerpoint/2010/main" val="39097119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endParaRPr lang="it-IT" b="0" i="0" dirty="0">
              <a:solidFill>
                <a:srgbClr val="1C1D1E"/>
              </a:solidFill>
              <a:effectLst/>
              <a:latin typeface="Open Sans" panose="020B0606030504020204" pitchFamily="34" charset="0"/>
            </a:endParaRPr>
          </a:p>
        </p:txBody>
      </p:sp>
      <p:sp>
        <p:nvSpPr>
          <p:cNvPr id="4" name="Segnaposto numero diapositiva 3"/>
          <p:cNvSpPr>
            <a:spLocks noGrp="1"/>
          </p:cNvSpPr>
          <p:nvPr>
            <p:ph type="sldNum" sz="quarter" idx="5"/>
          </p:nvPr>
        </p:nvSpPr>
        <p:spPr/>
        <p:txBody>
          <a:bodyPr/>
          <a:lstStyle/>
          <a:p>
            <a:fld id="{E257EFEA-17DD-4A9B-8815-42B9E0CC3DE2}" type="slidenum">
              <a:rPr lang="it-IT" smtClean="0"/>
              <a:t>19</a:t>
            </a:fld>
            <a:endParaRPr lang="it-IT" dirty="0"/>
          </a:p>
        </p:txBody>
      </p:sp>
    </p:spTree>
    <p:extLst>
      <p:ext uri="{BB962C8B-B14F-4D97-AF65-F5344CB8AC3E}">
        <p14:creationId xmlns:p14="http://schemas.microsoft.com/office/powerpoint/2010/main" val="20310356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6186619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1935115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3"/>
        <p:cNvGrpSpPr/>
        <p:nvPr/>
      </p:nvGrpSpPr>
      <p:grpSpPr>
        <a:xfrm>
          <a:off x="0" y="0"/>
          <a:ext cx="0" cy="0"/>
          <a:chOff x="0" y="0"/>
          <a:chExt cx="0" cy="0"/>
        </a:xfrm>
      </p:grpSpPr>
      <p:sp>
        <p:nvSpPr>
          <p:cNvPr id="1874" name="Google Shape;1874;g86ca632bb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5" name="Google Shape;1875;g86ca632bb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it-IT" b="0" i="0" dirty="0">
              <a:solidFill>
                <a:schemeClr val="accent3">
                  <a:lumMod val="50000"/>
                </a:schemeClr>
              </a:solidFill>
              <a:effectLst/>
              <a:latin typeface="Open Sans" panose="020B0606030504020204" pitchFamily="34" charset="0"/>
            </a:endParaRPr>
          </a:p>
          <a:p>
            <a:pPr marL="0" lvl="0" indent="0" algn="l" rtl="0">
              <a:spcBef>
                <a:spcPts val="0"/>
              </a:spcBef>
              <a:spcAft>
                <a:spcPts val="0"/>
              </a:spcAft>
              <a:buNone/>
            </a:pPr>
            <a:r>
              <a:rPr lang="it-IT" b="0" i="0" dirty="0">
                <a:solidFill>
                  <a:schemeClr val="accent3">
                    <a:lumMod val="50000"/>
                  </a:schemeClr>
                </a:solidFill>
                <a:effectLst/>
                <a:latin typeface="Open Sans" panose="020B0606030504020204" pitchFamily="34" charset="0"/>
              </a:rPr>
              <a:t>.</a:t>
            </a:r>
            <a:endParaRPr dirty="0">
              <a:solidFill>
                <a:schemeClr val="accent3">
                  <a:lumMod val="50000"/>
                </a:schemeClr>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pPr marL="158750" indent="0">
              <a:buNone/>
            </a:pPr>
            <a:endParaRPr lang="it-IT" dirty="0"/>
          </a:p>
        </p:txBody>
      </p:sp>
    </p:spTree>
    <p:extLst>
      <p:ext uri="{BB962C8B-B14F-4D97-AF65-F5344CB8AC3E}">
        <p14:creationId xmlns:p14="http://schemas.microsoft.com/office/powerpoint/2010/main" val="12565521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pPr marL="158750" indent="0">
              <a:buNone/>
            </a:pPr>
            <a:endParaRPr lang="it-IT" dirty="0"/>
          </a:p>
        </p:txBody>
      </p:sp>
    </p:spTree>
    <p:extLst>
      <p:ext uri="{BB962C8B-B14F-4D97-AF65-F5344CB8AC3E}">
        <p14:creationId xmlns:p14="http://schemas.microsoft.com/office/powerpoint/2010/main" val="24024206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pPr marL="158750" indent="0">
              <a:buNone/>
            </a:pPr>
            <a:endParaRPr lang="it-IT" dirty="0"/>
          </a:p>
        </p:txBody>
      </p:sp>
    </p:spTree>
    <p:extLst>
      <p:ext uri="{BB962C8B-B14F-4D97-AF65-F5344CB8AC3E}">
        <p14:creationId xmlns:p14="http://schemas.microsoft.com/office/powerpoint/2010/main" val="13947920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pPr marL="158750" indent="0">
              <a:buNone/>
            </a:pPr>
            <a:endParaRPr lang="it-IT" b="0" i="0" dirty="0">
              <a:solidFill>
                <a:srgbClr val="1C1D1E"/>
              </a:solidFill>
              <a:effectLst/>
              <a:latin typeface="Open Sans" panose="020B0606030504020204" pitchFamily="34" charset="0"/>
            </a:endParaRPr>
          </a:p>
        </p:txBody>
      </p:sp>
    </p:spTree>
    <p:extLst>
      <p:ext uri="{BB962C8B-B14F-4D97-AF65-F5344CB8AC3E}">
        <p14:creationId xmlns:p14="http://schemas.microsoft.com/office/powerpoint/2010/main" val="19864483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30094152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E257EFEA-17DD-4A9B-8815-42B9E0CC3DE2}" type="slidenum">
              <a:rPr lang="it-IT" smtClean="0"/>
              <a:t>9</a:t>
            </a:fld>
            <a:endParaRPr lang="it-IT" dirty="0"/>
          </a:p>
        </p:txBody>
      </p:sp>
    </p:spTree>
    <p:extLst>
      <p:ext uri="{BB962C8B-B14F-4D97-AF65-F5344CB8AC3E}">
        <p14:creationId xmlns:p14="http://schemas.microsoft.com/office/powerpoint/2010/main" val="31094595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376525" y="-1521150"/>
            <a:ext cx="7767703" cy="3383025"/>
            <a:chOff x="24125" y="294775"/>
            <a:chExt cx="7767703" cy="3383025"/>
          </a:xfrm>
        </p:grpSpPr>
        <p:sp>
          <p:nvSpPr>
            <p:cNvPr id="10" name="Google Shape;10;p2"/>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1;p2"/>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2;p2"/>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13;p2"/>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14;p2"/>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5;p2"/>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6;p2"/>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17;p2"/>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18;p2"/>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19;p2"/>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20;p2"/>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21;p2"/>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2;p2"/>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23;p2"/>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24;p2"/>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5;p2"/>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6;p2"/>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7;p2"/>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28;p2"/>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29;p2"/>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30;p2"/>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31;p2"/>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32;p2"/>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33;p2"/>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34;p2"/>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35;p2"/>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36;p2"/>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37;p2"/>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38;p2"/>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39;p2"/>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40;p2"/>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41;p2"/>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42;p2"/>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43;p2"/>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44;p2"/>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45;p2"/>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46;p2"/>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47;p2"/>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48;p2"/>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49;p2"/>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50;p2"/>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51;p2"/>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52;p2"/>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53;p2"/>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54;p2"/>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55;p2"/>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56;p2"/>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57;p2"/>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58;p2"/>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59;p2"/>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0;p2"/>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61;p2"/>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62;p2"/>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63;p2"/>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 name="Google Shape;64;p2"/>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oogle Shape;65;p2"/>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66;p2"/>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67;p2"/>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68;p2"/>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69;p2"/>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70;p2"/>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71;p2"/>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72;p2"/>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73;p2"/>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74;p2"/>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75;p2"/>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76;p2"/>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77;p2"/>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78;p2"/>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79;p2"/>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80;p2"/>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81;p2"/>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82;p2"/>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83;p2"/>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84;p2"/>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85;p2"/>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86;p2"/>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87;p2"/>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88;p2"/>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89;p2"/>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90;p2"/>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91;p2"/>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92;p2"/>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93;p2"/>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94;p2"/>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95;p2"/>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 name="Google Shape;96;p2"/>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97;p2"/>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98;p2"/>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 name="Google Shape;99;p2"/>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 name="Google Shape;100;p2"/>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 name="Google Shape;101;p2"/>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 name="Google Shape;102;p2"/>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 name="Google Shape;103;p2"/>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 name="Google Shape;104;p2"/>
          <p:cNvGrpSpPr/>
          <p:nvPr/>
        </p:nvGrpSpPr>
        <p:grpSpPr>
          <a:xfrm>
            <a:off x="368162" y="1909134"/>
            <a:ext cx="352280" cy="353863"/>
            <a:chOff x="1448125" y="1450525"/>
            <a:chExt cx="133500" cy="134100"/>
          </a:xfrm>
        </p:grpSpPr>
        <p:sp>
          <p:nvSpPr>
            <p:cNvPr id="105" name="Google Shape;105;p2"/>
            <p:cNvSpPr/>
            <p:nvPr/>
          </p:nvSpPr>
          <p:spPr>
            <a:xfrm>
              <a:off x="1448125" y="1450525"/>
              <a:ext cx="133500" cy="134100"/>
            </a:xfrm>
            <a:custGeom>
              <a:avLst/>
              <a:gdLst/>
              <a:ahLst/>
              <a:cxnLst/>
              <a:rect l="l" t="t" r="r" b="b"/>
              <a:pathLst>
                <a:path w="5340" h="5364" extrusionOk="0">
                  <a:moveTo>
                    <a:pt x="2457" y="1"/>
                  </a:moveTo>
                  <a:lnTo>
                    <a:pt x="2256" y="452"/>
                  </a:lnTo>
                  <a:cubicBezTo>
                    <a:pt x="2056" y="502"/>
                    <a:pt x="1855" y="577"/>
                    <a:pt x="1680" y="652"/>
                  </a:cubicBezTo>
                  <a:lnTo>
                    <a:pt x="1229" y="427"/>
                  </a:lnTo>
                  <a:cubicBezTo>
                    <a:pt x="1003" y="552"/>
                    <a:pt x="803" y="727"/>
                    <a:pt x="627" y="928"/>
                  </a:cubicBezTo>
                  <a:lnTo>
                    <a:pt x="828" y="1404"/>
                  </a:lnTo>
                  <a:cubicBezTo>
                    <a:pt x="703" y="1579"/>
                    <a:pt x="602" y="1755"/>
                    <a:pt x="527" y="1955"/>
                  </a:cubicBezTo>
                  <a:lnTo>
                    <a:pt x="51" y="2081"/>
                  </a:lnTo>
                  <a:cubicBezTo>
                    <a:pt x="26" y="2281"/>
                    <a:pt x="1" y="2482"/>
                    <a:pt x="1" y="2682"/>
                  </a:cubicBezTo>
                  <a:cubicBezTo>
                    <a:pt x="1" y="2757"/>
                    <a:pt x="1" y="2808"/>
                    <a:pt x="1" y="2883"/>
                  </a:cubicBezTo>
                  <a:lnTo>
                    <a:pt x="452" y="3083"/>
                  </a:lnTo>
                  <a:cubicBezTo>
                    <a:pt x="502" y="3284"/>
                    <a:pt x="552" y="3484"/>
                    <a:pt x="652" y="3685"/>
                  </a:cubicBezTo>
                  <a:lnTo>
                    <a:pt x="402" y="4111"/>
                  </a:lnTo>
                  <a:cubicBezTo>
                    <a:pt x="552" y="4336"/>
                    <a:pt x="728" y="4537"/>
                    <a:pt x="928" y="4712"/>
                  </a:cubicBezTo>
                  <a:lnTo>
                    <a:pt x="1379" y="4537"/>
                  </a:lnTo>
                  <a:cubicBezTo>
                    <a:pt x="1555" y="4637"/>
                    <a:pt x="1755" y="4737"/>
                    <a:pt x="1956" y="4813"/>
                  </a:cubicBezTo>
                  <a:lnTo>
                    <a:pt x="2081" y="5289"/>
                  </a:lnTo>
                  <a:cubicBezTo>
                    <a:pt x="2282" y="5339"/>
                    <a:pt x="2457" y="5364"/>
                    <a:pt x="2657" y="5364"/>
                  </a:cubicBezTo>
                  <a:cubicBezTo>
                    <a:pt x="2733" y="5364"/>
                    <a:pt x="2808" y="5364"/>
                    <a:pt x="2883" y="5339"/>
                  </a:cubicBezTo>
                  <a:lnTo>
                    <a:pt x="3084" y="4888"/>
                  </a:lnTo>
                  <a:cubicBezTo>
                    <a:pt x="3284" y="4863"/>
                    <a:pt x="3485" y="4787"/>
                    <a:pt x="3660" y="4687"/>
                  </a:cubicBezTo>
                  <a:lnTo>
                    <a:pt x="4111" y="4938"/>
                  </a:lnTo>
                  <a:cubicBezTo>
                    <a:pt x="4337" y="4787"/>
                    <a:pt x="4537" y="4612"/>
                    <a:pt x="4713" y="4412"/>
                  </a:cubicBezTo>
                  <a:lnTo>
                    <a:pt x="4512" y="3960"/>
                  </a:lnTo>
                  <a:cubicBezTo>
                    <a:pt x="4637" y="3785"/>
                    <a:pt x="4738" y="3610"/>
                    <a:pt x="4813" y="3409"/>
                  </a:cubicBezTo>
                  <a:lnTo>
                    <a:pt x="5289" y="3259"/>
                  </a:lnTo>
                  <a:cubicBezTo>
                    <a:pt x="5314" y="3083"/>
                    <a:pt x="5339" y="2883"/>
                    <a:pt x="5339" y="2682"/>
                  </a:cubicBezTo>
                  <a:cubicBezTo>
                    <a:pt x="5339" y="2607"/>
                    <a:pt x="5339" y="2532"/>
                    <a:pt x="5339" y="2482"/>
                  </a:cubicBezTo>
                  <a:lnTo>
                    <a:pt x="4888" y="2281"/>
                  </a:lnTo>
                  <a:cubicBezTo>
                    <a:pt x="4838" y="2056"/>
                    <a:pt x="4788" y="1855"/>
                    <a:pt x="4688" y="1680"/>
                  </a:cubicBezTo>
                  <a:lnTo>
                    <a:pt x="4938" y="1254"/>
                  </a:lnTo>
                  <a:cubicBezTo>
                    <a:pt x="4788" y="1028"/>
                    <a:pt x="4612" y="828"/>
                    <a:pt x="4412" y="652"/>
                  </a:cubicBezTo>
                  <a:lnTo>
                    <a:pt x="3961" y="828"/>
                  </a:lnTo>
                  <a:cubicBezTo>
                    <a:pt x="3785" y="702"/>
                    <a:pt x="3585" y="602"/>
                    <a:pt x="3384" y="552"/>
                  </a:cubicBezTo>
                  <a:lnTo>
                    <a:pt x="3259" y="76"/>
                  </a:lnTo>
                  <a:cubicBezTo>
                    <a:pt x="3058" y="26"/>
                    <a:pt x="2883" y="1"/>
                    <a:pt x="26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 name="Google Shape;106;p2"/>
            <p:cNvSpPr/>
            <p:nvPr/>
          </p:nvSpPr>
          <p:spPr>
            <a:xfrm>
              <a:off x="1476325" y="1479350"/>
              <a:ext cx="77100" cy="76475"/>
            </a:xfrm>
            <a:custGeom>
              <a:avLst/>
              <a:gdLst/>
              <a:ahLst/>
              <a:cxnLst/>
              <a:rect l="l" t="t" r="r" b="b"/>
              <a:pathLst>
                <a:path w="3084" h="3059" extrusionOk="0">
                  <a:moveTo>
                    <a:pt x="1529" y="0"/>
                  </a:moveTo>
                  <a:cubicBezTo>
                    <a:pt x="702" y="0"/>
                    <a:pt x="1" y="677"/>
                    <a:pt x="1" y="1529"/>
                  </a:cubicBezTo>
                  <a:cubicBezTo>
                    <a:pt x="1" y="2381"/>
                    <a:pt x="702" y="3058"/>
                    <a:pt x="1529" y="3058"/>
                  </a:cubicBezTo>
                  <a:cubicBezTo>
                    <a:pt x="2382" y="3058"/>
                    <a:pt x="3083" y="2381"/>
                    <a:pt x="3083" y="1529"/>
                  </a:cubicBezTo>
                  <a:cubicBezTo>
                    <a:pt x="3083" y="677"/>
                    <a:pt x="2382" y="0"/>
                    <a:pt x="1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 name="Google Shape;107;p2"/>
          <p:cNvGrpSpPr/>
          <p:nvPr/>
        </p:nvGrpSpPr>
        <p:grpSpPr>
          <a:xfrm>
            <a:off x="723674" y="1578426"/>
            <a:ext cx="552301" cy="552301"/>
            <a:chOff x="1582850" y="1325200"/>
            <a:chExt cx="209300" cy="209300"/>
          </a:xfrm>
        </p:grpSpPr>
        <p:sp>
          <p:nvSpPr>
            <p:cNvPr id="108" name="Google Shape;108;p2"/>
            <p:cNvSpPr/>
            <p:nvPr/>
          </p:nvSpPr>
          <p:spPr>
            <a:xfrm>
              <a:off x="1582850" y="1325200"/>
              <a:ext cx="209300" cy="209300"/>
            </a:xfrm>
            <a:custGeom>
              <a:avLst/>
              <a:gdLst/>
              <a:ahLst/>
              <a:cxnLst/>
              <a:rect l="l" t="t" r="r" b="b"/>
              <a:pathLst>
                <a:path w="8372" h="8372" extrusionOk="0">
                  <a:moveTo>
                    <a:pt x="4111" y="1"/>
                  </a:moveTo>
                  <a:cubicBezTo>
                    <a:pt x="3810" y="1"/>
                    <a:pt x="3509" y="26"/>
                    <a:pt x="3208" y="101"/>
                  </a:cubicBezTo>
                  <a:cubicBezTo>
                    <a:pt x="3083" y="126"/>
                    <a:pt x="2983" y="176"/>
                    <a:pt x="2883" y="201"/>
                  </a:cubicBezTo>
                  <a:lnTo>
                    <a:pt x="2757" y="953"/>
                  </a:lnTo>
                  <a:cubicBezTo>
                    <a:pt x="2456" y="1104"/>
                    <a:pt x="2181" y="1279"/>
                    <a:pt x="1930" y="1480"/>
                  </a:cubicBezTo>
                  <a:lnTo>
                    <a:pt x="1178" y="1279"/>
                  </a:lnTo>
                  <a:cubicBezTo>
                    <a:pt x="878" y="1580"/>
                    <a:pt x="652" y="1931"/>
                    <a:pt x="451" y="2282"/>
                  </a:cubicBezTo>
                  <a:lnTo>
                    <a:pt x="903" y="2933"/>
                  </a:lnTo>
                  <a:cubicBezTo>
                    <a:pt x="777" y="3234"/>
                    <a:pt x="702" y="3560"/>
                    <a:pt x="677" y="3886"/>
                  </a:cubicBezTo>
                  <a:lnTo>
                    <a:pt x="0" y="4262"/>
                  </a:lnTo>
                  <a:cubicBezTo>
                    <a:pt x="0" y="4562"/>
                    <a:pt x="50" y="4863"/>
                    <a:pt x="126" y="5189"/>
                  </a:cubicBezTo>
                  <a:cubicBezTo>
                    <a:pt x="151" y="5289"/>
                    <a:pt x="176" y="5389"/>
                    <a:pt x="201" y="5490"/>
                  </a:cubicBezTo>
                  <a:lnTo>
                    <a:pt x="978" y="5615"/>
                  </a:lnTo>
                  <a:cubicBezTo>
                    <a:pt x="1103" y="5941"/>
                    <a:pt x="1279" y="6217"/>
                    <a:pt x="1504" y="6442"/>
                  </a:cubicBezTo>
                  <a:lnTo>
                    <a:pt x="1279" y="7194"/>
                  </a:lnTo>
                  <a:cubicBezTo>
                    <a:pt x="1579" y="7495"/>
                    <a:pt x="1930" y="7745"/>
                    <a:pt x="2306" y="7921"/>
                  </a:cubicBezTo>
                  <a:lnTo>
                    <a:pt x="2933" y="7470"/>
                  </a:lnTo>
                  <a:cubicBezTo>
                    <a:pt x="3233" y="7595"/>
                    <a:pt x="3559" y="7670"/>
                    <a:pt x="3885" y="7695"/>
                  </a:cubicBezTo>
                  <a:lnTo>
                    <a:pt x="4261" y="8372"/>
                  </a:lnTo>
                  <a:cubicBezTo>
                    <a:pt x="4562" y="8372"/>
                    <a:pt x="4888" y="8322"/>
                    <a:pt x="5188" y="8247"/>
                  </a:cubicBezTo>
                  <a:cubicBezTo>
                    <a:pt x="5289" y="8222"/>
                    <a:pt x="5389" y="8196"/>
                    <a:pt x="5489" y="8171"/>
                  </a:cubicBezTo>
                  <a:lnTo>
                    <a:pt x="5639" y="7394"/>
                  </a:lnTo>
                  <a:cubicBezTo>
                    <a:pt x="5940" y="7269"/>
                    <a:pt x="6216" y="7094"/>
                    <a:pt x="6467" y="6893"/>
                  </a:cubicBezTo>
                  <a:lnTo>
                    <a:pt x="7218" y="7094"/>
                  </a:lnTo>
                  <a:cubicBezTo>
                    <a:pt x="7494" y="6793"/>
                    <a:pt x="7745" y="6442"/>
                    <a:pt x="7920" y="6066"/>
                  </a:cubicBezTo>
                  <a:lnTo>
                    <a:pt x="7494" y="5440"/>
                  </a:lnTo>
                  <a:cubicBezTo>
                    <a:pt x="7594" y="5139"/>
                    <a:pt x="7670" y="4813"/>
                    <a:pt x="7695" y="4487"/>
                  </a:cubicBezTo>
                  <a:lnTo>
                    <a:pt x="8371" y="4111"/>
                  </a:lnTo>
                  <a:cubicBezTo>
                    <a:pt x="8371" y="3810"/>
                    <a:pt x="8346" y="3485"/>
                    <a:pt x="8271" y="3184"/>
                  </a:cubicBezTo>
                  <a:cubicBezTo>
                    <a:pt x="8246" y="3084"/>
                    <a:pt x="8196" y="2983"/>
                    <a:pt x="8171" y="2883"/>
                  </a:cubicBezTo>
                  <a:lnTo>
                    <a:pt x="7419" y="2758"/>
                  </a:lnTo>
                  <a:cubicBezTo>
                    <a:pt x="7269" y="2432"/>
                    <a:pt x="7093" y="2156"/>
                    <a:pt x="6893" y="1906"/>
                  </a:cubicBezTo>
                  <a:lnTo>
                    <a:pt x="7093" y="1179"/>
                  </a:lnTo>
                  <a:cubicBezTo>
                    <a:pt x="6792" y="878"/>
                    <a:pt x="6467" y="628"/>
                    <a:pt x="6091" y="452"/>
                  </a:cubicBezTo>
                  <a:lnTo>
                    <a:pt x="5439" y="903"/>
                  </a:lnTo>
                  <a:cubicBezTo>
                    <a:pt x="5138" y="778"/>
                    <a:pt x="4812" y="703"/>
                    <a:pt x="4487" y="678"/>
                  </a:cubicBezTo>
                  <a:lnTo>
                    <a:pt x="4111" y="1"/>
                  </a:ln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 name="Google Shape;109;p2"/>
            <p:cNvSpPr/>
            <p:nvPr/>
          </p:nvSpPr>
          <p:spPr>
            <a:xfrm>
              <a:off x="1621075" y="1369750"/>
              <a:ext cx="132850" cy="120200"/>
            </a:xfrm>
            <a:custGeom>
              <a:avLst/>
              <a:gdLst/>
              <a:ahLst/>
              <a:cxnLst/>
              <a:rect l="l" t="t" r="r" b="b"/>
              <a:pathLst>
                <a:path w="5314" h="4808" extrusionOk="0">
                  <a:moveTo>
                    <a:pt x="2667" y="1"/>
                  </a:moveTo>
                  <a:cubicBezTo>
                    <a:pt x="2474" y="1"/>
                    <a:pt x="2277" y="24"/>
                    <a:pt x="2080" y="74"/>
                  </a:cubicBezTo>
                  <a:cubicBezTo>
                    <a:pt x="802" y="374"/>
                    <a:pt x="0" y="1678"/>
                    <a:pt x="326" y="2981"/>
                  </a:cubicBezTo>
                  <a:cubicBezTo>
                    <a:pt x="603" y="4066"/>
                    <a:pt x="1584" y="4808"/>
                    <a:pt x="2656" y="4808"/>
                  </a:cubicBezTo>
                  <a:cubicBezTo>
                    <a:pt x="2847" y="4808"/>
                    <a:pt x="3040" y="4784"/>
                    <a:pt x="3233" y="4735"/>
                  </a:cubicBezTo>
                  <a:cubicBezTo>
                    <a:pt x="4511" y="4435"/>
                    <a:pt x="5313" y="3131"/>
                    <a:pt x="4988" y="1828"/>
                  </a:cubicBezTo>
                  <a:cubicBezTo>
                    <a:pt x="4732" y="743"/>
                    <a:pt x="3754" y="1"/>
                    <a:pt x="2667"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 name="Google Shape;110;p2"/>
            <p:cNvSpPr/>
            <p:nvPr/>
          </p:nvSpPr>
          <p:spPr>
            <a:xfrm>
              <a:off x="1643000" y="1389100"/>
              <a:ext cx="89625" cy="81300"/>
            </a:xfrm>
            <a:custGeom>
              <a:avLst/>
              <a:gdLst/>
              <a:ahLst/>
              <a:cxnLst/>
              <a:rect l="l" t="t" r="r" b="b"/>
              <a:pathLst>
                <a:path w="3585" h="3252" extrusionOk="0">
                  <a:moveTo>
                    <a:pt x="1801" y="1"/>
                  </a:moveTo>
                  <a:cubicBezTo>
                    <a:pt x="1670" y="1"/>
                    <a:pt x="1537" y="17"/>
                    <a:pt x="1404" y="51"/>
                  </a:cubicBezTo>
                  <a:cubicBezTo>
                    <a:pt x="527" y="252"/>
                    <a:pt x="0" y="1154"/>
                    <a:pt x="201" y="2006"/>
                  </a:cubicBezTo>
                  <a:cubicBezTo>
                    <a:pt x="394" y="2758"/>
                    <a:pt x="1066" y="3252"/>
                    <a:pt x="1806" y="3252"/>
                  </a:cubicBezTo>
                  <a:cubicBezTo>
                    <a:pt x="1930" y="3252"/>
                    <a:pt x="2055" y="3238"/>
                    <a:pt x="2181" y="3209"/>
                  </a:cubicBezTo>
                  <a:cubicBezTo>
                    <a:pt x="3033" y="2984"/>
                    <a:pt x="3584" y="2107"/>
                    <a:pt x="3359" y="1254"/>
                  </a:cubicBezTo>
                  <a:cubicBezTo>
                    <a:pt x="3189" y="510"/>
                    <a:pt x="2532"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 name="Google Shape;111;p2"/>
            <p:cNvSpPr/>
            <p:nvPr/>
          </p:nvSpPr>
          <p:spPr>
            <a:xfrm>
              <a:off x="1664925" y="1409050"/>
              <a:ext cx="45775" cy="41425"/>
            </a:xfrm>
            <a:custGeom>
              <a:avLst/>
              <a:gdLst/>
              <a:ahLst/>
              <a:cxnLst/>
              <a:rect l="l" t="t" r="r" b="b"/>
              <a:pathLst>
                <a:path w="1831" h="1657" extrusionOk="0">
                  <a:moveTo>
                    <a:pt x="922" y="0"/>
                  </a:moveTo>
                  <a:cubicBezTo>
                    <a:pt x="850" y="0"/>
                    <a:pt x="776" y="10"/>
                    <a:pt x="702" y="30"/>
                  </a:cubicBezTo>
                  <a:cubicBezTo>
                    <a:pt x="276" y="131"/>
                    <a:pt x="1" y="582"/>
                    <a:pt x="101" y="1033"/>
                  </a:cubicBezTo>
                  <a:cubicBezTo>
                    <a:pt x="186" y="1418"/>
                    <a:pt x="527" y="1656"/>
                    <a:pt x="905" y="1656"/>
                  </a:cubicBezTo>
                  <a:cubicBezTo>
                    <a:pt x="970" y="1656"/>
                    <a:pt x="1037" y="1649"/>
                    <a:pt x="1103" y="1634"/>
                  </a:cubicBezTo>
                  <a:cubicBezTo>
                    <a:pt x="1554" y="1534"/>
                    <a:pt x="1830" y="1083"/>
                    <a:pt x="1705" y="632"/>
                  </a:cubicBezTo>
                  <a:cubicBezTo>
                    <a:pt x="1621" y="255"/>
                    <a:pt x="1292" y="0"/>
                    <a:pt x="9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 name="Google Shape;112;p2"/>
          <p:cNvGrpSpPr/>
          <p:nvPr/>
        </p:nvGrpSpPr>
        <p:grpSpPr>
          <a:xfrm>
            <a:off x="-64791" y="3334954"/>
            <a:ext cx="2438787" cy="1857515"/>
            <a:chOff x="-64791" y="3334954"/>
            <a:chExt cx="2438787" cy="1857515"/>
          </a:xfrm>
        </p:grpSpPr>
        <p:sp>
          <p:nvSpPr>
            <p:cNvPr id="113" name="Google Shape;113;p2"/>
            <p:cNvSpPr/>
            <p:nvPr/>
          </p:nvSpPr>
          <p:spPr>
            <a:xfrm>
              <a:off x="153233" y="4953367"/>
              <a:ext cx="101" cy="101"/>
            </a:xfrm>
            <a:custGeom>
              <a:avLst/>
              <a:gdLst/>
              <a:ahLst/>
              <a:cxnLst/>
              <a:rect l="l" t="t" r="r" b="b"/>
              <a:pathLst>
                <a:path w="1" h="1" fill="none" extrusionOk="0">
                  <a:moveTo>
                    <a:pt x="0" y="0"/>
                  </a:moveTo>
                  <a:lnTo>
                    <a:pt x="0" y="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 name="Google Shape;114;p2"/>
            <p:cNvSpPr/>
            <p:nvPr/>
          </p:nvSpPr>
          <p:spPr>
            <a:xfrm>
              <a:off x="735872" y="4953367"/>
              <a:ext cx="101" cy="101"/>
            </a:xfrm>
            <a:custGeom>
              <a:avLst/>
              <a:gdLst/>
              <a:ahLst/>
              <a:cxnLst/>
              <a:rect l="l" t="t" r="r" b="b"/>
              <a:pathLst>
                <a:path w="1" h="1" fill="none" extrusionOk="0">
                  <a:moveTo>
                    <a:pt x="0" y="0"/>
                  </a:moveTo>
                  <a:lnTo>
                    <a:pt x="0" y="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 name="Google Shape;115;p2"/>
            <p:cNvSpPr/>
            <p:nvPr/>
          </p:nvSpPr>
          <p:spPr>
            <a:xfrm>
              <a:off x="173449" y="4953367"/>
              <a:ext cx="527044" cy="101"/>
            </a:xfrm>
            <a:custGeom>
              <a:avLst/>
              <a:gdLst/>
              <a:ahLst/>
              <a:cxnLst/>
              <a:rect l="l" t="t" r="r" b="b"/>
              <a:pathLst>
                <a:path w="5214" h="1" fill="none" extrusionOk="0">
                  <a:moveTo>
                    <a:pt x="5214"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 name="Google Shape;116;p2"/>
            <p:cNvSpPr/>
            <p:nvPr/>
          </p:nvSpPr>
          <p:spPr>
            <a:xfrm>
              <a:off x="-26784" y="4811455"/>
              <a:ext cx="106541" cy="101"/>
            </a:xfrm>
            <a:custGeom>
              <a:avLst/>
              <a:gdLst/>
              <a:ahLst/>
              <a:cxnLst/>
              <a:rect l="l" t="t" r="r" b="b"/>
              <a:pathLst>
                <a:path w="1054" h="1" fill="none" extrusionOk="0">
                  <a:moveTo>
                    <a:pt x="1054"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 name="Google Shape;117;p2"/>
            <p:cNvSpPr/>
            <p:nvPr/>
          </p:nvSpPr>
          <p:spPr>
            <a:xfrm>
              <a:off x="1115" y="4735444"/>
              <a:ext cx="78642" cy="101"/>
            </a:xfrm>
            <a:custGeom>
              <a:avLst/>
              <a:gdLst/>
              <a:ahLst/>
              <a:cxnLst/>
              <a:rect l="l" t="t" r="r" b="b"/>
              <a:pathLst>
                <a:path w="778" h="1" fill="none" extrusionOk="0">
                  <a:moveTo>
                    <a:pt x="778"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 name="Google Shape;118;p2"/>
            <p:cNvSpPr/>
            <p:nvPr/>
          </p:nvSpPr>
          <p:spPr>
            <a:xfrm>
              <a:off x="811974" y="4755761"/>
              <a:ext cx="53372" cy="101"/>
            </a:xfrm>
            <a:custGeom>
              <a:avLst/>
              <a:gdLst/>
              <a:ahLst/>
              <a:cxnLst/>
              <a:rect l="l" t="t" r="r" b="b"/>
              <a:pathLst>
                <a:path w="528" h="1" fill="none" extrusionOk="0">
                  <a:moveTo>
                    <a:pt x="1" y="0"/>
                  </a:moveTo>
                  <a:lnTo>
                    <a:pt x="52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 name="Google Shape;119;p2"/>
            <p:cNvSpPr/>
            <p:nvPr/>
          </p:nvSpPr>
          <p:spPr>
            <a:xfrm>
              <a:off x="459715" y="5029378"/>
              <a:ext cx="101" cy="114116"/>
            </a:xfrm>
            <a:custGeom>
              <a:avLst/>
              <a:gdLst/>
              <a:ahLst/>
              <a:cxnLst/>
              <a:rect l="l" t="t" r="r" b="b"/>
              <a:pathLst>
                <a:path w="1" h="1129" fill="none" extrusionOk="0">
                  <a:moveTo>
                    <a:pt x="1" y="0"/>
                  </a:moveTo>
                  <a:lnTo>
                    <a:pt x="1" y="11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120;p2"/>
            <p:cNvSpPr/>
            <p:nvPr/>
          </p:nvSpPr>
          <p:spPr>
            <a:xfrm>
              <a:off x="335585" y="5029378"/>
              <a:ext cx="101" cy="53268"/>
            </a:xfrm>
            <a:custGeom>
              <a:avLst/>
              <a:gdLst/>
              <a:ahLst/>
              <a:cxnLst/>
              <a:rect l="l" t="t" r="r" b="b"/>
              <a:pathLst>
                <a:path w="1" h="527" fill="none" extrusionOk="0">
                  <a:moveTo>
                    <a:pt x="1" y="0"/>
                  </a:moveTo>
                  <a:lnTo>
                    <a:pt x="1" y="5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 name="Google Shape;121;p2"/>
            <p:cNvSpPr/>
            <p:nvPr/>
          </p:nvSpPr>
          <p:spPr>
            <a:xfrm>
              <a:off x="244409" y="5029378"/>
              <a:ext cx="101" cy="83692"/>
            </a:xfrm>
            <a:custGeom>
              <a:avLst/>
              <a:gdLst/>
              <a:ahLst/>
              <a:cxnLst/>
              <a:rect l="l" t="t" r="r" b="b"/>
              <a:pathLst>
                <a:path w="1" h="828" fill="none" extrusionOk="0">
                  <a:moveTo>
                    <a:pt x="0" y="0"/>
                  </a:moveTo>
                  <a:lnTo>
                    <a:pt x="0" y="8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 name="Google Shape;122;p2"/>
            <p:cNvSpPr/>
            <p:nvPr/>
          </p:nvSpPr>
          <p:spPr>
            <a:xfrm>
              <a:off x="611743" y="5029378"/>
              <a:ext cx="101" cy="83692"/>
            </a:xfrm>
            <a:custGeom>
              <a:avLst/>
              <a:gdLst/>
              <a:ahLst/>
              <a:cxnLst/>
              <a:rect l="l" t="t" r="r" b="b"/>
              <a:pathLst>
                <a:path w="1" h="828" fill="none" extrusionOk="0">
                  <a:moveTo>
                    <a:pt x="0" y="0"/>
                  </a:moveTo>
                  <a:lnTo>
                    <a:pt x="0" y="8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 name="Google Shape;123;p2"/>
            <p:cNvSpPr/>
            <p:nvPr/>
          </p:nvSpPr>
          <p:spPr>
            <a:xfrm>
              <a:off x="535729" y="5029378"/>
              <a:ext cx="101" cy="63376"/>
            </a:xfrm>
            <a:custGeom>
              <a:avLst/>
              <a:gdLst/>
              <a:ahLst/>
              <a:cxnLst/>
              <a:rect l="l" t="t" r="r" b="b"/>
              <a:pathLst>
                <a:path w="1" h="627" fill="none" extrusionOk="0">
                  <a:moveTo>
                    <a:pt x="1" y="0"/>
                  </a:moveTo>
                  <a:lnTo>
                    <a:pt x="1" y="6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 name="Google Shape;124;p2"/>
            <p:cNvSpPr/>
            <p:nvPr/>
          </p:nvSpPr>
          <p:spPr>
            <a:xfrm rot="5400000" flipH="1">
              <a:off x="1339300" y="4319646"/>
              <a:ext cx="345501" cy="1400147"/>
            </a:xfrm>
            <a:custGeom>
              <a:avLst/>
              <a:gdLst/>
              <a:ahLst/>
              <a:cxnLst/>
              <a:rect l="l" t="t" r="r" b="b"/>
              <a:pathLst>
                <a:path w="1330" h="5390" fill="none" extrusionOk="0">
                  <a:moveTo>
                    <a:pt x="1329" y="5389"/>
                  </a:moveTo>
                  <a:lnTo>
                    <a:pt x="1329" y="2808"/>
                  </a:lnTo>
                  <a:lnTo>
                    <a:pt x="1" y="1504"/>
                  </a:ln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 name="Google Shape;125;p2"/>
            <p:cNvSpPr/>
            <p:nvPr/>
          </p:nvSpPr>
          <p:spPr>
            <a:xfrm>
              <a:off x="201348" y="4418870"/>
              <a:ext cx="486510" cy="486486"/>
            </a:xfrm>
            <a:custGeom>
              <a:avLst/>
              <a:gdLst/>
              <a:ahLst/>
              <a:cxnLst/>
              <a:rect l="l" t="t" r="r" b="b"/>
              <a:pathLst>
                <a:path w="4813" h="4813" fill="none" extrusionOk="0">
                  <a:moveTo>
                    <a:pt x="0" y="0"/>
                  </a:moveTo>
                  <a:lnTo>
                    <a:pt x="4812" y="0"/>
                  </a:lnTo>
                  <a:lnTo>
                    <a:pt x="4812" y="4812"/>
                  </a:lnTo>
                  <a:lnTo>
                    <a:pt x="0" y="4812"/>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 name="Google Shape;126;p2"/>
            <p:cNvSpPr/>
            <p:nvPr/>
          </p:nvSpPr>
          <p:spPr>
            <a:xfrm>
              <a:off x="282416" y="4499934"/>
              <a:ext cx="324374" cy="324358"/>
            </a:xfrm>
            <a:custGeom>
              <a:avLst/>
              <a:gdLst/>
              <a:ahLst/>
              <a:cxnLst/>
              <a:rect l="l" t="t" r="r" b="b"/>
              <a:pathLst>
                <a:path w="3209" h="3209" extrusionOk="0">
                  <a:moveTo>
                    <a:pt x="0" y="0"/>
                  </a:moveTo>
                  <a:lnTo>
                    <a:pt x="0" y="3208"/>
                  </a:lnTo>
                  <a:lnTo>
                    <a:pt x="3208" y="3208"/>
                  </a:lnTo>
                  <a:lnTo>
                    <a:pt x="3208" y="0"/>
                  </a:lnTo>
                  <a:close/>
                </a:path>
              </a:pathLst>
            </a:custGeom>
            <a:solidFill>
              <a:schemeClr val="dk2"/>
            </a:solid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 name="Google Shape;127;p2"/>
            <p:cNvSpPr/>
            <p:nvPr/>
          </p:nvSpPr>
          <p:spPr>
            <a:xfrm>
              <a:off x="153233" y="4388445"/>
              <a:ext cx="101" cy="527018"/>
            </a:xfrm>
            <a:custGeom>
              <a:avLst/>
              <a:gdLst/>
              <a:ahLst/>
              <a:cxnLst/>
              <a:rect l="l" t="t" r="r" b="b"/>
              <a:pathLst>
                <a:path w="1" h="5214" fill="none" extrusionOk="0">
                  <a:moveTo>
                    <a:pt x="0" y="5213"/>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 name="Google Shape;128;p2"/>
            <p:cNvSpPr/>
            <p:nvPr/>
          </p:nvSpPr>
          <p:spPr>
            <a:xfrm>
              <a:off x="153233" y="4370656"/>
              <a:ext cx="101" cy="101"/>
            </a:xfrm>
            <a:custGeom>
              <a:avLst/>
              <a:gdLst/>
              <a:ahLst/>
              <a:cxnLst/>
              <a:rect l="l" t="t" r="r" b="b"/>
              <a:pathLst>
                <a:path w="1" h="1" fill="none" extrusionOk="0">
                  <a:moveTo>
                    <a:pt x="0" y="1"/>
                  </a:moveTo>
                  <a:lnTo>
                    <a:pt x="0"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 name="Google Shape;129;p2"/>
            <p:cNvSpPr/>
            <p:nvPr/>
          </p:nvSpPr>
          <p:spPr>
            <a:xfrm>
              <a:off x="191139" y="4370656"/>
              <a:ext cx="527145" cy="101"/>
            </a:xfrm>
            <a:custGeom>
              <a:avLst/>
              <a:gdLst/>
              <a:ahLst/>
              <a:cxnLst/>
              <a:rect l="l" t="t" r="r" b="b"/>
              <a:pathLst>
                <a:path w="5215" h="1" fill="none" extrusionOk="0">
                  <a:moveTo>
                    <a:pt x="1" y="1"/>
                  </a:moveTo>
                  <a:lnTo>
                    <a:pt x="521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 name="Google Shape;130;p2"/>
            <p:cNvSpPr/>
            <p:nvPr/>
          </p:nvSpPr>
          <p:spPr>
            <a:xfrm>
              <a:off x="735872" y="4370656"/>
              <a:ext cx="101" cy="101"/>
            </a:xfrm>
            <a:custGeom>
              <a:avLst/>
              <a:gdLst/>
              <a:ahLst/>
              <a:cxnLst/>
              <a:rect l="l" t="t" r="r" b="b"/>
              <a:pathLst>
                <a:path w="1" h="1" fill="none" extrusionOk="0">
                  <a:moveTo>
                    <a:pt x="0" y="1"/>
                  </a:moveTo>
                  <a:lnTo>
                    <a:pt x="0"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 name="Google Shape;131;p2"/>
            <p:cNvSpPr/>
            <p:nvPr/>
          </p:nvSpPr>
          <p:spPr>
            <a:xfrm>
              <a:off x="735872" y="4406134"/>
              <a:ext cx="101" cy="527018"/>
            </a:xfrm>
            <a:custGeom>
              <a:avLst/>
              <a:gdLst/>
              <a:ahLst/>
              <a:cxnLst/>
              <a:rect l="l" t="t" r="r" b="b"/>
              <a:pathLst>
                <a:path w="1" h="5214" fill="none" extrusionOk="0">
                  <a:moveTo>
                    <a:pt x="0" y="1"/>
                  </a:moveTo>
                  <a:lnTo>
                    <a:pt x="0" y="5214"/>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 name="Google Shape;132;p2"/>
            <p:cNvSpPr/>
            <p:nvPr/>
          </p:nvSpPr>
          <p:spPr>
            <a:xfrm>
              <a:off x="79746" y="4297273"/>
              <a:ext cx="732242" cy="729678"/>
            </a:xfrm>
            <a:custGeom>
              <a:avLst/>
              <a:gdLst/>
              <a:ahLst/>
              <a:cxnLst/>
              <a:rect l="l" t="t" r="r" b="b"/>
              <a:pathLst>
                <a:path w="7244" h="7219" fill="none" extrusionOk="0">
                  <a:moveTo>
                    <a:pt x="0" y="0"/>
                  </a:moveTo>
                  <a:lnTo>
                    <a:pt x="7243" y="0"/>
                  </a:lnTo>
                  <a:lnTo>
                    <a:pt x="7243" y="7218"/>
                  </a:lnTo>
                  <a:lnTo>
                    <a:pt x="0" y="7218"/>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 name="Google Shape;133;p2"/>
            <p:cNvSpPr/>
            <p:nvPr/>
          </p:nvSpPr>
          <p:spPr>
            <a:xfrm>
              <a:off x="331917" y="3334954"/>
              <a:ext cx="201068" cy="201068"/>
            </a:xfrm>
            <a:custGeom>
              <a:avLst/>
              <a:gdLst/>
              <a:ahLst/>
              <a:cxnLst/>
              <a:rect l="l" t="t" r="r" b="b"/>
              <a:pathLst>
                <a:path w="1204" h="1204" fill="none" extrusionOk="0">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34" name="Google Shape;134;p2"/>
            <p:cNvCxnSpPr/>
            <p:nvPr/>
          </p:nvCxnSpPr>
          <p:spPr>
            <a:xfrm rot="10800000">
              <a:off x="432450" y="3536025"/>
              <a:ext cx="0" cy="764700"/>
            </a:xfrm>
            <a:prstGeom prst="straightConnector1">
              <a:avLst/>
            </a:prstGeom>
            <a:noFill/>
            <a:ln w="19050" cap="flat" cmpd="sng">
              <a:solidFill>
                <a:schemeClr val="accent2"/>
              </a:solidFill>
              <a:prstDash val="solid"/>
              <a:round/>
              <a:headEnd type="none" w="med" len="med"/>
              <a:tailEnd type="none" w="med" len="med"/>
            </a:ln>
          </p:spPr>
        </p:cxnSp>
        <p:sp>
          <p:nvSpPr>
            <p:cNvPr id="135" name="Google Shape;135;p2"/>
            <p:cNvSpPr/>
            <p:nvPr/>
          </p:nvSpPr>
          <p:spPr>
            <a:xfrm>
              <a:off x="553421" y="3371325"/>
              <a:ext cx="163326" cy="921005"/>
            </a:xfrm>
            <a:custGeom>
              <a:avLst/>
              <a:gdLst/>
              <a:ahLst/>
              <a:cxnLst/>
              <a:rect l="l" t="t" r="r" b="b"/>
              <a:pathLst>
                <a:path w="978" h="5515" fill="none" extrusionOk="0">
                  <a:moveTo>
                    <a:pt x="0" y="5514"/>
                  </a:moveTo>
                  <a:lnTo>
                    <a:pt x="0" y="3509"/>
                  </a:lnTo>
                  <a:lnTo>
                    <a:pt x="977" y="2532"/>
                  </a:lnTo>
                  <a:lnTo>
                    <a:pt x="97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 name="Google Shape;136;p2"/>
            <p:cNvSpPr/>
            <p:nvPr/>
          </p:nvSpPr>
          <p:spPr>
            <a:xfrm>
              <a:off x="133388" y="3392200"/>
              <a:ext cx="222110" cy="900130"/>
            </a:xfrm>
            <a:custGeom>
              <a:avLst/>
              <a:gdLst/>
              <a:ahLst/>
              <a:cxnLst/>
              <a:rect l="l" t="t" r="r" b="b"/>
              <a:pathLst>
                <a:path w="1330" h="5390" fill="none" extrusionOk="0">
                  <a:moveTo>
                    <a:pt x="1329" y="5389"/>
                  </a:moveTo>
                  <a:lnTo>
                    <a:pt x="1329" y="2808"/>
                  </a:lnTo>
                  <a:lnTo>
                    <a:pt x="1" y="1504"/>
                  </a:ln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 name="Google Shape;137;p2"/>
            <p:cNvSpPr/>
            <p:nvPr/>
          </p:nvSpPr>
          <p:spPr>
            <a:xfrm>
              <a:off x="279842" y="3919750"/>
              <a:ext cx="167" cy="372577"/>
            </a:xfrm>
            <a:custGeom>
              <a:avLst/>
              <a:gdLst/>
              <a:ahLst/>
              <a:cxnLst/>
              <a:rect l="l" t="t" r="r" b="b"/>
              <a:pathLst>
                <a:path w="1" h="2231" fill="none" extrusionOk="0">
                  <a:moveTo>
                    <a:pt x="1" y="2231"/>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 name="Google Shape;138;p2"/>
            <p:cNvSpPr/>
            <p:nvPr/>
          </p:nvSpPr>
          <p:spPr>
            <a:xfrm>
              <a:off x="647217" y="3919750"/>
              <a:ext cx="167" cy="372577"/>
            </a:xfrm>
            <a:custGeom>
              <a:avLst/>
              <a:gdLst/>
              <a:ahLst/>
              <a:cxnLst/>
              <a:rect l="l" t="t" r="r" b="b"/>
              <a:pathLst>
                <a:path w="1" h="2231" fill="none" extrusionOk="0">
                  <a:moveTo>
                    <a:pt x="0" y="2231"/>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 name="Google Shape;139;p2"/>
            <p:cNvSpPr/>
            <p:nvPr/>
          </p:nvSpPr>
          <p:spPr>
            <a:xfrm>
              <a:off x="-64791" y="4659535"/>
              <a:ext cx="144548" cy="101"/>
            </a:xfrm>
            <a:custGeom>
              <a:avLst/>
              <a:gdLst/>
              <a:ahLst/>
              <a:cxnLst/>
              <a:rect l="l" t="t" r="r" b="b"/>
              <a:pathLst>
                <a:path w="1430" h="1" fill="none" extrusionOk="0">
                  <a:moveTo>
                    <a:pt x="1430"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 name="Google Shape;140;p2"/>
            <p:cNvSpPr/>
            <p:nvPr/>
          </p:nvSpPr>
          <p:spPr>
            <a:xfrm>
              <a:off x="11223" y="4537939"/>
              <a:ext cx="68534" cy="101"/>
            </a:xfrm>
            <a:custGeom>
              <a:avLst/>
              <a:gdLst/>
              <a:ahLst/>
              <a:cxnLst/>
              <a:rect l="l" t="t" r="r" b="b"/>
              <a:pathLst>
                <a:path w="678" h="1" fill="none" extrusionOk="0">
                  <a:moveTo>
                    <a:pt x="678"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 name="Google Shape;141;p2"/>
            <p:cNvSpPr/>
            <p:nvPr/>
          </p:nvSpPr>
          <p:spPr>
            <a:xfrm>
              <a:off x="-26784" y="4444139"/>
              <a:ext cx="106541" cy="101"/>
            </a:xfrm>
            <a:custGeom>
              <a:avLst/>
              <a:gdLst/>
              <a:ahLst/>
              <a:cxnLst/>
              <a:rect l="l" t="t" r="r" b="b"/>
              <a:pathLst>
                <a:path w="1054" h="1" fill="none" extrusionOk="0">
                  <a:moveTo>
                    <a:pt x="1054"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 name="Google Shape;142;p2"/>
            <p:cNvSpPr/>
            <p:nvPr/>
          </p:nvSpPr>
          <p:spPr>
            <a:xfrm>
              <a:off x="811974" y="4479617"/>
              <a:ext cx="83696" cy="101"/>
            </a:xfrm>
            <a:custGeom>
              <a:avLst/>
              <a:gdLst/>
              <a:ahLst/>
              <a:cxnLst/>
              <a:rect l="l" t="t" r="r" b="b"/>
              <a:pathLst>
                <a:path w="828" h="1" fill="none" extrusionOk="0">
                  <a:moveTo>
                    <a:pt x="1" y="1"/>
                  </a:moveTo>
                  <a:lnTo>
                    <a:pt x="828"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 name="Google Shape;143;p2"/>
            <p:cNvSpPr/>
            <p:nvPr/>
          </p:nvSpPr>
          <p:spPr>
            <a:xfrm>
              <a:off x="811974" y="4555627"/>
              <a:ext cx="63480" cy="101"/>
            </a:xfrm>
            <a:custGeom>
              <a:avLst/>
              <a:gdLst/>
              <a:ahLst/>
              <a:cxnLst/>
              <a:rect l="l" t="t" r="r" b="b"/>
              <a:pathLst>
                <a:path w="628" h="1" fill="none" extrusionOk="0">
                  <a:moveTo>
                    <a:pt x="1" y="1"/>
                  </a:moveTo>
                  <a:lnTo>
                    <a:pt x="627"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 name="Google Shape;144;p2"/>
            <p:cNvSpPr/>
            <p:nvPr/>
          </p:nvSpPr>
          <p:spPr>
            <a:xfrm rot="5400000">
              <a:off x="2172928" y="4531170"/>
              <a:ext cx="201068" cy="201068"/>
            </a:xfrm>
            <a:custGeom>
              <a:avLst/>
              <a:gdLst/>
              <a:ahLst/>
              <a:cxnLst/>
              <a:rect l="l" t="t" r="r" b="b"/>
              <a:pathLst>
                <a:path w="1204" h="1204" fill="none" extrusionOk="0">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45" name="Google Shape;145;p2"/>
            <p:cNvCxnSpPr/>
            <p:nvPr/>
          </p:nvCxnSpPr>
          <p:spPr>
            <a:xfrm>
              <a:off x="809451" y="4631704"/>
              <a:ext cx="1366200" cy="0"/>
            </a:xfrm>
            <a:prstGeom prst="straightConnector1">
              <a:avLst/>
            </a:prstGeom>
            <a:noFill/>
            <a:ln w="19050" cap="flat" cmpd="sng">
              <a:solidFill>
                <a:schemeClr val="accent2"/>
              </a:solidFill>
              <a:prstDash val="solid"/>
              <a:round/>
              <a:headEnd type="none" w="med" len="med"/>
              <a:tailEnd type="none" w="med" len="med"/>
            </a:ln>
          </p:spPr>
        </p:cxnSp>
      </p:grpSp>
      <p:grpSp>
        <p:nvGrpSpPr>
          <p:cNvPr id="146" name="Google Shape;146;p2"/>
          <p:cNvGrpSpPr/>
          <p:nvPr/>
        </p:nvGrpSpPr>
        <p:grpSpPr>
          <a:xfrm>
            <a:off x="5266248" y="4230494"/>
            <a:ext cx="3157758" cy="296582"/>
            <a:chOff x="5266248" y="4230494"/>
            <a:chExt cx="3157758" cy="296582"/>
          </a:xfrm>
        </p:grpSpPr>
        <p:sp>
          <p:nvSpPr>
            <p:cNvPr id="147" name="Google Shape;147;p2"/>
            <p:cNvSpPr/>
            <p:nvPr/>
          </p:nvSpPr>
          <p:spPr>
            <a:xfrm>
              <a:off x="5266248"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 name="Google Shape;148;p2"/>
            <p:cNvSpPr/>
            <p:nvPr/>
          </p:nvSpPr>
          <p:spPr>
            <a:xfrm>
              <a:off x="5459599"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 name="Google Shape;149;p2"/>
            <p:cNvSpPr/>
            <p:nvPr/>
          </p:nvSpPr>
          <p:spPr>
            <a:xfrm>
              <a:off x="5649735"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2"/>
            <p:cNvSpPr/>
            <p:nvPr/>
          </p:nvSpPr>
          <p:spPr>
            <a:xfrm>
              <a:off x="5839743"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2"/>
            <p:cNvSpPr/>
            <p:nvPr/>
          </p:nvSpPr>
          <p:spPr>
            <a:xfrm>
              <a:off x="6029880"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2"/>
            <p:cNvSpPr/>
            <p:nvPr/>
          </p:nvSpPr>
          <p:spPr>
            <a:xfrm>
              <a:off x="6220016" y="4230494"/>
              <a:ext cx="106446" cy="296582"/>
            </a:xfrm>
            <a:custGeom>
              <a:avLst/>
              <a:gdLst/>
              <a:ahLst/>
              <a:cxnLst/>
              <a:rect l="l" t="t" r="r" b="b"/>
              <a:pathLst>
                <a:path w="828" h="2307" extrusionOk="0">
                  <a:moveTo>
                    <a:pt x="0" y="0"/>
                  </a:moveTo>
                  <a:lnTo>
                    <a:pt x="0" y="2306"/>
                  </a:lnTo>
                  <a:lnTo>
                    <a:pt x="827" y="2306"/>
                  </a:lnTo>
                  <a:lnTo>
                    <a:pt x="8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2"/>
            <p:cNvSpPr/>
            <p:nvPr/>
          </p:nvSpPr>
          <p:spPr>
            <a:xfrm>
              <a:off x="6413238"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 name="Google Shape;154;p2"/>
            <p:cNvSpPr/>
            <p:nvPr/>
          </p:nvSpPr>
          <p:spPr>
            <a:xfrm>
              <a:off x="6603375"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2"/>
            <p:cNvSpPr/>
            <p:nvPr/>
          </p:nvSpPr>
          <p:spPr>
            <a:xfrm>
              <a:off x="6793511"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2"/>
            <p:cNvSpPr/>
            <p:nvPr/>
          </p:nvSpPr>
          <p:spPr>
            <a:xfrm>
              <a:off x="698364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2"/>
            <p:cNvSpPr/>
            <p:nvPr/>
          </p:nvSpPr>
          <p:spPr>
            <a:xfrm>
              <a:off x="7176870"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2"/>
            <p:cNvSpPr/>
            <p:nvPr/>
          </p:nvSpPr>
          <p:spPr>
            <a:xfrm>
              <a:off x="7367006"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 name="Google Shape;159;p2"/>
            <p:cNvSpPr/>
            <p:nvPr/>
          </p:nvSpPr>
          <p:spPr>
            <a:xfrm>
              <a:off x="7557143"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 name="Google Shape;160;p2"/>
            <p:cNvSpPr/>
            <p:nvPr/>
          </p:nvSpPr>
          <p:spPr>
            <a:xfrm>
              <a:off x="774715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 name="Google Shape;161;p2"/>
            <p:cNvSpPr/>
            <p:nvPr/>
          </p:nvSpPr>
          <p:spPr>
            <a:xfrm>
              <a:off x="794050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 name="Google Shape;162;p2"/>
            <p:cNvSpPr/>
            <p:nvPr/>
          </p:nvSpPr>
          <p:spPr>
            <a:xfrm>
              <a:off x="813063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 name="Google Shape;163;p2"/>
            <p:cNvSpPr/>
            <p:nvPr/>
          </p:nvSpPr>
          <p:spPr>
            <a:xfrm>
              <a:off x="8320774"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64" name="Google Shape;164;p2"/>
          <p:cNvSpPr txBox="1">
            <a:spLocks noGrp="1"/>
          </p:cNvSpPr>
          <p:nvPr>
            <p:ph type="ctrTitle"/>
          </p:nvPr>
        </p:nvSpPr>
        <p:spPr>
          <a:xfrm>
            <a:off x="1009200" y="1741047"/>
            <a:ext cx="7125600" cy="1147200"/>
          </a:xfrm>
          <a:prstGeom prst="rect">
            <a:avLst/>
          </a:prstGeom>
        </p:spPr>
        <p:txBody>
          <a:bodyPr spcFirstLastPara="1" wrap="square" lIns="0" tIns="0" rIns="0" bIns="0" anchor="ctr" anchorCtr="0">
            <a:noAutofit/>
          </a:bodyPr>
          <a:lstStyle>
            <a:lvl1pPr lvl="0" algn="ctr">
              <a:spcBef>
                <a:spcPts val="0"/>
              </a:spcBef>
              <a:spcAft>
                <a:spcPts val="0"/>
              </a:spcAft>
              <a:buSzPts val="5200"/>
              <a:buNone/>
              <a:defRPr sz="6100">
                <a:solidFill>
                  <a:srgbClr val="FFFFFF"/>
                </a:solidFill>
                <a:latin typeface="Bebas Neue"/>
                <a:ea typeface="Bebas Neue"/>
                <a:cs typeface="Bebas Neue"/>
                <a:sym typeface="Bebas Neu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65" name="Google Shape;165;p2"/>
          <p:cNvSpPr txBox="1">
            <a:spLocks noGrp="1"/>
          </p:cNvSpPr>
          <p:nvPr>
            <p:ph type="subTitle" idx="1"/>
          </p:nvPr>
        </p:nvSpPr>
        <p:spPr>
          <a:xfrm>
            <a:off x="1009200" y="2888246"/>
            <a:ext cx="7125600" cy="514200"/>
          </a:xfrm>
          <a:prstGeom prst="rect">
            <a:avLst/>
          </a:prstGeom>
        </p:spPr>
        <p:txBody>
          <a:bodyPr spcFirstLastPara="1" wrap="square" lIns="0" tIns="0" rIns="0" bIns="0" anchor="ctr" anchorCtr="0">
            <a:noAutofit/>
          </a:bodyPr>
          <a:lstStyle>
            <a:lvl1pPr lvl="0" algn="ctr">
              <a:lnSpc>
                <a:spcPct val="100000"/>
              </a:lnSpc>
              <a:spcBef>
                <a:spcPts val="0"/>
              </a:spcBef>
              <a:spcAft>
                <a:spcPts val="0"/>
              </a:spcAft>
              <a:buSzPts val="2800"/>
              <a:buNone/>
              <a:defRPr sz="2800">
                <a:solidFill>
                  <a:srgbClr val="00F4AD"/>
                </a:solidFill>
                <a:latin typeface="Roboto"/>
                <a:ea typeface="Roboto"/>
                <a:cs typeface="Roboto"/>
                <a:sym typeface="Robot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66" name="Google Shape;166;p2"/>
          <p:cNvGrpSpPr/>
          <p:nvPr/>
        </p:nvGrpSpPr>
        <p:grpSpPr>
          <a:xfrm>
            <a:off x="207789" y="1295745"/>
            <a:ext cx="552301" cy="552301"/>
            <a:chOff x="1387350" y="1218075"/>
            <a:chExt cx="209300" cy="209300"/>
          </a:xfrm>
        </p:grpSpPr>
        <p:sp>
          <p:nvSpPr>
            <p:cNvPr id="167" name="Google Shape;167;p2"/>
            <p:cNvSpPr/>
            <p:nvPr/>
          </p:nvSpPr>
          <p:spPr>
            <a:xfrm>
              <a:off x="1387350" y="1218075"/>
              <a:ext cx="209300" cy="209300"/>
            </a:xfrm>
            <a:custGeom>
              <a:avLst/>
              <a:gdLst/>
              <a:ahLst/>
              <a:cxnLst/>
              <a:rect l="l" t="t" r="r" b="b"/>
              <a:pathLst>
                <a:path w="8372" h="8372" extrusionOk="0">
                  <a:moveTo>
                    <a:pt x="3860" y="0"/>
                  </a:moveTo>
                  <a:lnTo>
                    <a:pt x="3560" y="727"/>
                  </a:lnTo>
                  <a:cubicBezTo>
                    <a:pt x="3234" y="777"/>
                    <a:pt x="2908" y="877"/>
                    <a:pt x="2632" y="1028"/>
                  </a:cubicBezTo>
                  <a:lnTo>
                    <a:pt x="1956" y="652"/>
                  </a:lnTo>
                  <a:cubicBezTo>
                    <a:pt x="1605" y="877"/>
                    <a:pt x="1279" y="1153"/>
                    <a:pt x="1003" y="1454"/>
                  </a:cubicBezTo>
                  <a:lnTo>
                    <a:pt x="1279" y="2181"/>
                  </a:lnTo>
                  <a:cubicBezTo>
                    <a:pt x="1103" y="2456"/>
                    <a:pt x="953" y="2757"/>
                    <a:pt x="853" y="3058"/>
                  </a:cubicBezTo>
                  <a:lnTo>
                    <a:pt x="101" y="3258"/>
                  </a:lnTo>
                  <a:cubicBezTo>
                    <a:pt x="26" y="3559"/>
                    <a:pt x="1" y="3860"/>
                    <a:pt x="1" y="4186"/>
                  </a:cubicBezTo>
                  <a:cubicBezTo>
                    <a:pt x="1" y="4286"/>
                    <a:pt x="1" y="4411"/>
                    <a:pt x="26" y="4512"/>
                  </a:cubicBezTo>
                  <a:lnTo>
                    <a:pt x="728" y="4812"/>
                  </a:lnTo>
                  <a:cubicBezTo>
                    <a:pt x="778" y="5163"/>
                    <a:pt x="878" y="5464"/>
                    <a:pt x="1028" y="5765"/>
                  </a:cubicBezTo>
                  <a:lnTo>
                    <a:pt x="652" y="6441"/>
                  </a:lnTo>
                  <a:cubicBezTo>
                    <a:pt x="878" y="6792"/>
                    <a:pt x="1154" y="7093"/>
                    <a:pt x="1454" y="7369"/>
                  </a:cubicBezTo>
                  <a:lnTo>
                    <a:pt x="2181" y="7093"/>
                  </a:lnTo>
                  <a:cubicBezTo>
                    <a:pt x="2457" y="7268"/>
                    <a:pt x="2758" y="7419"/>
                    <a:pt x="3058" y="7519"/>
                  </a:cubicBezTo>
                  <a:lnTo>
                    <a:pt x="3284" y="8271"/>
                  </a:lnTo>
                  <a:cubicBezTo>
                    <a:pt x="3560" y="8346"/>
                    <a:pt x="3885" y="8371"/>
                    <a:pt x="4186" y="8371"/>
                  </a:cubicBezTo>
                  <a:lnTo>
                    <a:pt x="4512" y="8371"/>
                  </a:lnTo>
                  <a:lnTo>
                    <a:pt x="4838" y="7644"/>
                  </a:lnTo>
                  <a:cubicBezTo>
                    <a:pt x="5164" y="7594"/>
                    <a:pt x="5464" y="7494"/>
                    <a:pt x="5765" y="7344"/>
                  </a:cubicBezTo>
                  <a:lnTo>
                    <a:pt x="6442" y="7720"/>
                  </a:lnTo>
                  <a:cubicBezTo>
                    <a:pt x="6793" y="7519"/>
                    <a:pt x="7093" y="7243"/>
                    <a:pt x="7369" y="6918"/>
                  </a:cubicBezTo>
                  <a:lnTo>
                    <a:pt x="7093" y="6191"/>
                  </a:lnTo>
                  <a:cubicBezTo>
                    <a:pt x="7269" y="5915"/>
                    <a:pt x="7419" y="5639"/>
                    <a:pt x="7545" y="5314"/>
                  </a:cubicBezTo>
                  <a:lnTo>
                    <a:pt x="8271" y="5113"/>
                  </a:lnTo>
                  <a:cubicBezTo>
                    <a:pt x="8347" y="4812"/>
                    <a:pt x="8372" y="4512"/>
                    <a:pt x="8372" y="4186"/>
                  </a:cubicBezTo>
                  <a:cubicBezTo>
                    <a:pt x="8372" y="4085"/>
                    <a:pt x="8372" y="3985"/>
                    <a:pt x="8372" y="3860"/>
                  </a:cubicBezTo>
                  <a:lnTo>
                    <a:pt x="7670" y="3559"/>
                  </a:lnTo>
                  <a:cubicBezTo>
                    <a:pt x="7595" y="3233"/>
                    <a:pt x="7494" y="2907"/>
                    <a:pt x="7344" y="2632"/>
                  </a:cubicBezTo>
                  <a:lnTo>
                    <a:pt x="7745" y="1955"/>
                  </a:lnTo>
                  <a:cubicBezTo>
                    <a:pt x="7520" y="1604"/>
                    <a:pt x="7244" y="1278"/>
                    <a:pt x="6918" y="1003"/>
                  </a:cubicBezTo>
                  <a:lnTo>
                    <a:pt x="6191" y="1278"/>
                  </a:lnTo>
                  <a:cubicBezTo>
                    <a:pt x="5941" y="1103"/>
                    <a:pt x="5640" y="953"/>
                    <a:pt x="5314" y="852"/>
                  </a:cubicBezTo>
                  <a:lnTo>
                    <a:pt x="5114" y="100"/>
                  </a:lnTo>
                  <a:cubicBezTo>
                    <a:pt x="4813" y="25"/>
                    <a:pt x="4512" y="0"/>
                    <a:pt x="418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 name="Google Shape;168;p2"/>
            <p:cNvSpPr/>
            <p:nvPr/>
          </p:nvSpPr>
          <p:spPr>
            <a:xfrm>
              <a:off x="1387350" y="1218075"/>
              <a:ext cx="209300" cy="209300"/>
            </a:xfrm>
            <a:custGeom>
              <a:avLst/>
              <a:gdLst/>
              <a:ahLst/>
              <a:cxnLst/>
              <a:rect l="l" t="t" r="r" b="b"/>
              <a:pathLst>
                <a:path w="8372" h="8372" fill="none" extrusionOk="0">
                  <a:moveTo>
                    <a:pt x="8372" y="4186"/>
                  </a:moveTo>
                  <a:cubicBezTo>
                    <a:pt x="8372" y="4512"/>
                    <a:pt x="8347" y="4812"/>
                    <a:pt x="8271" y="5113"/>
                  </a:cubicBezTo>
                  <a:lnTo>
                    <a:pt x="7545" y="5314"/>
                  </a:lnTo>
                  <a:cubicBezTo>
                    <a:pt x="7419" y="5639"/>
                    <a:pt x="7269" y="5915"/>
                    <a:pt x="7093" y="6191"/>
                  </a:cubicBezTo>
                  <a:lnTo>
                    <a:pt x="7369" y="6918"/>
                  </a:lnTo>
                  <a:cubicBezTo>
                    <a:pt x="7093" y="7243"/>
                    <a:pt x="6793" y="7519"/>
                    <a:pt x="6442" y="7720"/>
                  </a:cubicBezTo>
                  <a:lnTo>
                    <a:pt x="5765" y="7344"/>
                  </a:lnTo>
                  <a:cubicBezTo>
                    <a:pt x="5464" y="7494"/>
                    <a:pt x="5164" y="7594"/>
                    <a:pt x="4838" y="7644"/>
                  </a:cubicBezTo>
                  <a:lnTo>
                    <a:pt x="4512" y="8371"/>
                  </a:lnTo>
                  <a:cubicBezTo>
                    <a:pt x="4412" y="8371"/>
                    <a:pt x="4312" y="8371"/>
                    <a:pt x="4186" y="8371"/>
                  </a:cubicBezTo>
                  <a:cubicBezTo>
                    <a:pt x="3885" y="8371"/>
                    <a:pt x="3560" y="8346"/>
                    <a:pt x="3284" y="8271"/>
                  </a:cubicBezTo>
                  <a:lnTo>
                    <a:pt x="3058" y="7519"/>
                  </a:lnTo>
                  <a:cubicBezTo>
                    <a:pt x="2758" y="7419"/>
                    <a:pt x="2457" y="7268"/>
                    <a:pt x="2181" y="7093"/>
                  </a:cubicBezTo>
                  <a:lnTo>
                    <a:pt x="1454" y="7369"/>
                  </a:lnTo>
                  <a:cubicBezTo>
                    <a:pt x="1154" y="7093"/>
                    <a:pt x="878" y="6792"/>
                    <a:pt x="652" y="6441"/>
                  </a:cubicBezTo>
                  <a:lnTo>
                    <a:pt x="1028" y="5765"/>
                  </a:lnTo>
                  <a:cubicBezTo>
                    <a:pt x="878" y="5464"/>
                    <a:pt x="778" y="5163"/>
                    <a:pt x="728" y="4812"/>
                  </a:cubicBezTo>
                  <a:lnTo>
                    <a:pt x="26" y="4512"/>
                  </a:lnTo>
                  <a:cubicBezTo>
                    <a:pt x="1" y="4411"/>
                    <a:pt x="1" y="4286"/>
                    <a:pt x="1" y="4186"/>
                  </a:cubicBezTo>
                  <a:cubicBezTo>
                    <a:pt x="1" y="3860"/>
                    <a:pt x="26" y="3559"/>
                    <a:pt x="101" y="3258"/>
                  </a:cubicBezTo>
                  <a:lnTo>
                    <a:pt x="853" y="3058"/>
                  </a:lnTo>
                  <a:cubicBezTo>
                    <a:pt x="953" y="2757"/>
                    <a:pt x="1103" y="2456"/>
                    <a:pt x="1279" y="2181"/>
                  </a:cubicBezTo>
                  <a:lnTo>
                    <a:pt x="1003" y="1454"/>
                  </a:lnTo>
                  <a:cubicBezTo>
                    <a:pt x="1279" y="1153"/>
                    <a:pt x="1605" y="877"/>
                    <a:pt x="1956" y="652"/>
                  </a:cubicBezTo>
                  <a:lnTo>
                    <a:pt x="2632" y="1028"/>
                  </a:lnTo>
                  <a:cubicBezTo>
                    <a:pt x="2908" y="877"/>
                    <a:pt x="3234" y="777"/>
                    <a:pt x="3560" y="727"/>
                  </a:cubicBezTo>
                  <a:lnTo>
                    <a:pt x="3860" y="0"/>
                  </a:lnTo>
                  <a:cubicBezTo>
                    <a:pt x="3986" y="0"/>
                    <a:pt x="4086" y="0"/>
                    <a:pt x="4186" y="0"/>
                  </a:cubicBezTo>
                  <a:cubicBezTo>
                    <a:pt x="4512" y="0"/>
                    <a:pt x="4813" y="25"/>
                    <a:pt x="5114" y="100"/>
                  </a:cubicBezTo>
                  <a:lnTo>
                    <a:pt x="5314" y="852"/>
                  </a:lnTo>
                  <a:cubicBezTo>
                    <a:pt x="5640" y="953"/>
                    <a:pt x="5941" y="1103"/>
                    <a:pt x="6191" y="1278"/>
                  </a:cubicBezTo>
                  <a:lnTo>
                    <a:pt x="6918" y="1003"/>
                  </a:lnTo>
                  <a:cubicBezTo>
                    <a:pt x="7244" y="1278"/>
                    <a:pt x="7520" y="1604"/>
                    <a:pt x="7745" y="1955"/>
                  </a:cubicBezTo>
                  <a:lnTo>
                    <a:pt x="7344" y="2632"/>
                  </a:lnTo>
                  <a:cubicBezTo>
                    <a:pt x="7494" y="2907"/>
                    <a:pt x="7595" y="3233"/>
                    <a:pt x="7670" y="3559"/>
                  </a:cubicBezTo>
                  <a:lnTo>
                    <a:pt x="8372" y="3860"/>
                  </a:lnTo>
                  <a:cubicBezTo>
                    <a:pt x="8372" y="3985"/>
                    <a:pt x="8372" y="4085"/>
                    <a:pt x="8372" y="4186"/>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 name="Google Shape;169;p2"/>
            <p:cNvSpPr/>
            <p:nvPr/>
          </p:nvSpPr>
          <p:spPr>
            <a:xfrm>
              <a:off x="1431850" y="1262550"/>
              <a:ext cx="120325" cy="120325"/>
            </a:xfrm>
            <a:custGeom>
              <a:avLst/>
              <a:gdLst/>
              <a:ahLst/>
              <a:cxnLst/>
              <a:rect l="l" t="t" r="r" b="b"/>
              <a:pathLst>
                <a:path w="4813" h="4813" extrusionOk="0">
                  <a:moveTo>
                    <a:pt x="2406" y="1"/>
                  </a:moveTo>
                  <a:cubicBezTo>
                    <a:pt x="1078" y="1"/>
                    <a:pt x="0" y="1078"/>
                    <a:pt x="0" y="2407"/>
                  </a:cubicBezTo>
                  <a:cubicBezTo>
                    <a:pt x="0" y="3735"/>
                    <a:pt x="1078" y="4813"/>
                    <a:pt x="2406" y="4813"/>
                  </a:cubicBezTo>
                  <a:cubicBezTo>
                    <a:pt x="3735" y="4813"/>
                    <a:pt x="4812" y="3735"/>
                    <a:pt x="4812" y="2407"/>
                  </a:cubicBezTo>
                  <a:cubicBezTo>
                    <a:pt x="4812" y="1078"/>
                    <a:pt x="3735" y="1"/>
                    <a:pt x="2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 name="Google Shape;170;p2"/>
            <p:cNvSpPr/>
            <p:nvPr/>
          </p:nvSpPr>
          <p:spPr>
            <a:xfrm>
              <a:off x="1451275" y="1281975"/>
              <a:ext cx="81475" cy="81475"/>
            </a:xfrm>
            <a:custGeom>
              <a:avLst/>
              <a:gdLst/>
              <a:ahLst/>
              <a:cxnLst/>
              <a:rect l="l" t="t" r="r" b="b"/>
              <a:pathLst>
                <a:path w="3259" h="3259" fill="none" extrusionOk="0">
                  <a:moveTo>
                    <a:pt x="3258" y="1630"/>
                  </a:moveTo>
                  <a:cubicBezTo>
                    <a:pt x="3258" y="2532"/>
                    <a:pt x="2531" y="3259"/>
                    <a:pt x="1629" y="3259"/>
                  </a:cubicBezTo>
                  <a:cubicBezTo>
                    <a:pt x="727" y="3259"/>
                    <a:pt x="0" y="2532"/>
                    <a:pt x="0" y="1630"/>
                  </a:cubicBezTo>
                  <a:cubicBezTo>
                    <a:pt x="0" y="727"/>
                    <a:pt x="727" y="1"/>
                    <a:pt x="1629" y="1"/>
                  </a:cubicBezTo>
                  <a:cubicBezTo>
                    <a:pt x="2531" y="1"/>
                    <a:pt x="3258" y="727"/>
                    <a:pt x="3258" y="1630"/>
                  </a:cubicBezTo>
                  <a:close/>
                </a:path>
              </a:pathLst>
            </a:custGeom>
            <a:solidFill>
              <a:srgbClr val="0F3570"/>
            </a:solidFill>
            <a:ln w="9525" cap="flat" cmpd="sng">
              <a:solidFill>
                <a:schemeClr val="dk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3"/>
        <p:cNvGrpSpPr/>
        <p:nvPr/>
      </p:nvGrpSpPr>
      <p:grpSpPr>
        <a:xfrm>
          <a:off x="0" y="0"/>
          <a:ext cx="0" cy="0"/>
          <a:chOff x="0" y="0"/>
          <a:chExt cx="0" cy="0"/>
        </a:xfrm>
      </p:grpSpPr>
      <p:grpSp>
        <p:nvGrpSpPr>
          <p:cNvPr id="224" name="Google Shape;224;p4"/>
          <p:cNvGrpSpPr/>
          <p:nvPr/>
        </p:nvGrpSpPr>
        <p:grpSpPr>
          <a:xfrm>
            <a:off x="-566246" y="-831315"/>
            <a:ext cx="8377976" cy="1614718"/>
            <a:chOff x="-566246" y="-831315"/>
            <a:chExt cx="8377976" cy="1614718"/>
          </a:xfrm>
        </p:grpSpPr>
        <p:sp>
          <p:nvSpPr>
            <p:cNvPr id="225" name="Google Shape;225;p4"/>
            <p:cNvSpPr/>
            <p:nvPr/>
          </p:nvSpPr>
          <p:spPr>
            <a:xfrm rot="10800000">
              <a:off x="-178627" y="-831315"/>
              <a:ext cx="5711267" cy="1569921"/>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 name="Google Shape;226;p4"/>
            <p:cNvSpPr/>
            <p:nvPr/>
          </p:nvSpPr>
          <p:spPr>
            <a:xfrm rot="10800000">
              <a:off x="2097663" y="-149871"/>
              <a:ext cx="3817027" cy="933273"/>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 name="Google Shape;227;p4"/>
            <p:cNvSpPr/>
            <p:nvPr/>
          </p:nvSpPr>
          <p:spPr>
            <a:xfrm rot="10800000">
              <a:off x="5347154" y="-352704"/>
              <a:ext cx="2464576" cy="481412"/>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 name="Google Shape;228;p4"/>
            <p:cNvSpPr/>
            <p:nvPr/>
          </p:nvSpPr>
          <p:spPr>
            <a:xfrm rot="10800000">
              <a:off x="5904951" y="-196402"/>
              <a:ext cx="115339" cy="115339"/>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 name="Google Shape;229;p4"/>
            <p:cNvSpPr/>
            <p:nvPr/>
          </p:nvSpPr>
          <p:spPr>
            <a:xfrm rot="10800000">
              <a:off x="5926467" y="-174886"/>
              <a:ext cx="72977" cy="72977"/>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 name="Google Shape;230;p4"/>
            <p:cNvSpPr/>
            <p:nvPr/>
          </p:nvSpPr>
          <p:spPr>
            <a:xfrm rot="10800000">
              <a:off x="1516950" y="116870"/>
              <a:ext cx="3646848" cy="11838"/>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 name="Google Shape;231;p4"/>
            <p:cNvSpPr/>
            <p:nvPr/>
          </p:nvSpPr>
          <p:spPr>
            <a:xfrm rot="10800000">
              <a:off x="5146391" y="78677"/>
              <a:ext cx="88954" cy="88924"/>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 name="Google Shape;232;p4"/>
            <p:cNvSpPr/>
            <p:nvPr/>
          </p:nvSpPr>
          <p:spPr>
            <a:xfrm rot="10800000">
              <a:off x="1478757" y="78677"/>
              <a:ext cx="88924" cy="88924"/>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 name="Google Shape;233;p4"/>
            <p:cNvSpPr/>
            <p:nvPr/>
          </p:nvSpPr>
          <p:spPr>
            <a:xfrm rot="10800000">
              <a:off x="-398137" y="-606937"/>
              <a:ext cx="1361489" cy="1360302"/>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 name="Google Shape;234;p4"/>
            <p:cNvSpPr/>
            <p:nvPr/>
          </p:nvSpPr>
          <p:spPr>
            <a:xfrm rot="10800000">
              <a:off x="-566246" y="-681953"/>
              <a:ext cx="1361520" cy="1360272"/>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 name="Google Shape;235;p4"/>
            <p:cNvSpPr/>
            <p:nvPr/>
          </p:nvSpPr>
          <p:spPr>
            <a:xfrm rot="10800000">
              <a:off x="16173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 name="Google Shape;236;p4"/>
            <p:cNvSpPr/>
            <p:nvPr/>
          </p:nvSpPr>
          <p:spPr>
            <a:xfrm rot="10800000">
              <a:off x="414563" y="401657"/>
              <a:ext cx="336949" cy="210502"/>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 name="Google Shape;237;p4"/>
            <p:cNvSpPr/>
            <p:nvPr/>
          </p:nvSpPr>
          <p:spPr>
            <a:xfrm rot="10800000">
              <a:off x="667426" y="401657"/>
              <a:ext cx="336918" cy="210502"/>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 name="Google Shape;238;p4"/>
            <p:cNvSpPr/>
            <p:nvPr/>
          </p:nvSpPr>
          <p:spPr>
            <a:xfrm rot="10800000">
              <a:off x="92096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 name="Google Shape;239;p4"/>
            <p:cNvSpPr/>
            <p:nvPr/>
          </p:nvSpPr>
          <p:spPr>
            <a:xfrm rot="10800000">
              <a:off x="1173823" y="401657"/>
              <a:ext cx="336918" cy="210502"/>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 name="Google Shape;240;p4"/>
            <p:cNvSpPr/>
            <p:nvPr/>
          </p:nvSpPr>
          <p:spPr>
            <a:xfrm rot="10800000">
              <a:off x="1426656" y="401657"/>
              <a:ext cx="336918" cy="210502"/>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 name="Google Shape;241;p4"/>
            <p:cNvSpPr/>
            <p:nvPr/>
          </p:nvSpPr>
          <p:spPr>
            <a:xfrm rot="10800000">
              <a:off x="1679490" y="401657"/>
              <a:ext cx="336949" cy="210502"/>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 name="Google Shape;242;p4"/>
            <p:cNvSpPr/>
            <p:nvPr/>
          </p:nvSpPr>
          <p:spPr>
            <a:xfrm rot="10800000">
              <a:off x="1933053" y="401657"/>
              <a:ext cx="336918" cy="210502"/>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 name="Google Shape;243;p4"/>
            <p:cNvSpPr/>
            <p:nvPr/>
          </p:nvSpPr>
          <p:spPr>
            <a:xfrm rot="10800000">
              <a:off x="1858707"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 name="Google Shape;244;p4"/>
            <p:cNvSpPr/>
            <p:nvPr/>
          </p:nvSpPr>
          <p:spPr>
            <a:xfrm rot="10800000">
              <a:off x="1751736"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 name="Google Shape;245;p4"/>
            <p:cNvSpPr/>
            <p:nvPr/>
          </p:nvSpPr>
          <p:spPr>
            <a:xfrm rot="10800000">
              <a:off x="1645466"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 name="Google Shape;246;p4"/>
            <p:cNvSpPr/>
            <p:nvPr/>
          </p:nvSpPr>
          <p:spPr>
            <a:xfrm rot="10800000">
              <a:off x="1539196" y="-175586"/>
              <a:ext cx="175078" cy="188986"/>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 name="Google Shape;247;p4"/>
            <p:cNvSpPr/>
            <p:nvPr/>
          </p:nvSpPr>
          <p:spPr>
            <a:xfrm rot="10800000">
              <a:off x="1432895" y="-175586"/>
              <a:ext cx="175078" cy="188986"/>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 name="Google Shape;248;p4"/>
            <p:cNvSpPr/>
            <p:nvPr/>
          </p:nvSpPr>
          <p:spPr>
            <a:xfrm rot="10800000">
              <a:off x="1326625" y="-175586"/>
              <a:ext cx="175078" cy="188986"/>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 name="Google Shape;249;p4"/>
            <p:cNvSpPr/>
            <p:nvPr/>
          </p:nvSpPr>
          <p:spPr>
            <a:xfrm rot="10800000">
              <a:off x="1220355" y="-175586"/>
              <a:ext cx="175078" cy="188986"/>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4"/>
            <p:cNvSpPr/>
            <p:nvPr/>
          </p:nvSpPr>
          <p:spPr>
            <a:xfrm rot="10800000">
              <a:off x="1114084" y="-175586"/>
              <a:ext cx="174378" cy="188986"/>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 name="Google Shape;251;p4"/>
            <p:cNvSpPr/>
            <p:nvPr/>
          </p:nvSpPr>
          <p:spPr>
            <a:xfrm rot="10800000">
              <a:off x="1007784"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 name="Google Shape;252;p4"/>
            <p:cNvSpPr/>
            <p:nvPr/>
          </p:nvSpPr>
          <p:spPr>
            <a:xfrm rot="10800000">
              <a:off x="900813"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 name="Google Shape;253;p4"/>
            <p:cNvSpPr/>
            <p:nvPr/>
          </p:nvSpPr>
          <p:spPr>
            <a:xfrm rot="10800000">
              <a:off x="794543"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54" name="Google Shape;254;p4"/>
          <p:cNvGrpSpPr/>
          <p:nvPr/>
        </p:nvGrpSpPr>
        <p:grpSpPr>
          <a:xfrm>
            <a:off x="5926468" y="4708190"/>
            <a:ext cx="2668622" cy="250644"/>
            <a:chOff x="5926468" y="4708190"/>
            <a:chExt cx="2668622" cy="250644"/>
          </a:xfrm>
        </p:grpSpPr>
        <p:sp>
          <p:nvSpPr>
            <p:cNvPr id="255" name="Google Shape;255;p4"/>
            <p:cNvSpPr/>
            <p:nvPr/>
          </p:nvSpPr>
          <p:spPr>
            <a:xfrm>
              <a:off x="5926468"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 name="Google Shape;256;p4"/>
            <p:cNvSpPr/>
            <p:nvPr/>
          </p:nvSpPr>
          <p:spPr>
            <a:xfrm>
              <a:off x="6089868" y="4708190"/>
              <a:ext cx="87242" cy="250644"/>
            </a:xfrm>
            <a:custGeom>
              <a:avLst/>
              <a:gdLst/>
              <a:ahLst/>
              <a:cxnLst/>
              <a:rect l="l" t="t" r="r" b="b"/>
              <a:pathLst>
                <a:path w="803" h="2307" extrusionOk="0">
                  <a:moveTo>
                    <a:pt x="0" y="0"/>
                  </a:moveTo>
                  <a:lnTo>
                    <a:pt x="0" y="2306"/>
                  </a:lnTo>
                  <a:lnTo>
                    <a:pt x="802" y="2306"/>
                  </a:lnTo>
                  <a:lnTo>
                    <a:pt x="8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 name="Google Shape;257;p4"/>
            <p:cNvSpPr/>
            <p:nvPr/>
          </p:nvSpPr>
          <p:spPr>
            <a:xfrm>
              <a:off x="6250552" y="4708190"/>
              <a:ext cx="87242" cy="250644"/>
            </a:xfrm>
            <a:custGeom>
              <a:avLst/>
              <a:gdLst/>
              <a:ahLst/>
              <a:cxnLst/>
              <a:rect l="l" t="t" r="r" b="b"/>
              <a:pathLst>
                <a:path w="803" h="2307" extrusionOk="0">
                  <a:moveTo>
                    <a:pt x="0" y="0"/>
                  </a:moveTo>
                  <a:lnTo>
                    <a:pt x="0" y="2306"/>
                  </a:lnTo>
                  <a:lnTo>
                    <a:pt x="802" y="2306"/>
                  </a:lnTo>
                  <a:lnTo>
                    <a:pt x="8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 name="Google Shape;258;p4"/>
            <p:cNvSpPr/>
            <p:nvPr/>
          </p:nvSpPr>
          <p:spPr>
            <a:xfrm>
              <a:off x="6411128"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 name="Google Shape;259;p4"/>
            <p:cNvSpPr/>
            <p:nvPr/>
          </p:nvSpPr>
          <p:spPr>
            <a:xfrm>
              <a:off x="6571813"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 name="Google Shape;260;p4"/>
            <p:cNvSpPr/>
            <p:nvPr/>
          </p:nvSpPr>
          <p:spPr>
            <a:xfrm>
              <a:off x="6732497" y="4708190"/>
              <a:ext cx="89958" cy="250644"/>
            </a:xfrm>
            <a:custGeom>
              <a:avLst/>
              <a:gdLst/>
              <a:ahLst/>
              <a:cxnLst/>
              <a:rect l="l" t="t" r="r" b="b"/>
              <a:pathLst>
                <a:path w="828" h="2307" extrusionOk="0">
                  <a:moveTo>
                    <a:pt x="0" y="0"/>
                  </a:moveTo>
                  <a:lnTo>
                    <a:pt x="0" y="2306"/>
                  </a:lnTo>
                  <a:lnTo>
                    <a:pt x="827" y="2306"/>
                  </a:lnTo>
                  <a:lnTo>
                    <a:pt x="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 name="Google Shape;261;p4"/>
            <p:cNvSpPr/>
            <p:nvPr/>
          </p:nvSpPr>
          <p:spPr>
            <a:xfrm>
              <a:off x="6895789"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 name="Google Shape;262;p4"/>
            <p:cNvSpPr/>
            <p:nvPr/>
          </p:nvSpPr>
          <p:spPr>
            <a:xfrm>
              <a:off x="7056473"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 name="Google Shape;263;p4"/>
            <p:cNvSpPr/>
            <p:nvPr/>
          </p:nvSpPr>
          <p:spPr>
            <a:xfrm>
              <a:off x="7217158"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 name="Google Shape;264;p4"/>
            <p:cNvSpPr/>
            <p:nvPr/>
          </p:nvSpPr>
          <p:spPr>
            <a:xfrm>
              <a:off x="7377842"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 name="Google Shape;265;p4"/>
            <p:cNvSpPr/>
            <p:nvPr/>
          </p:nvSpPr>
          <p:spPr>
            <a:xfrm>
              <a:off x="7541134"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 name="Google Shape;266;p4"/>
            <p:cNvSpPr/>
            <p:nvPr/>
          </p:nvSpPr>
          <p:spPr>
            <a:xfrm>
              <a:off x="7701818"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 name="Google Shape;267;p4"/>
            <p:cNvSpPr/>
            <p:nvPr/>
          </p:nvSpPr>
          <p:spPr>
            <a:xfrm>
              <a:off x="7862503"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 name="Google Shape;268;p4"/>
            <p:cNvSpPr/>
            <p:nvPr/>
          </p:nvSpPr>
          <p:spPr>
            <a:xfrm>
              <a:off x="8023078"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 name="Google Shape;269;p4"/>
            <p:cNvSpPr/>
            <p:nvPr/>
          </p:nvSpPr>
          <p:spPr>
            <a:xfrm>
              <a:off x="8186479"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 name="Google Shape;270;p4"/>
            <p:cNvSpPr/>
            <p:nvPr/>
          </p:nvSpPr>
          <p:spPr>
            <a:xfrm>
              <a:off x="8347163"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 name="Google Shape;271;p4"/>
            <p:cNvSpPr/>
            <p:nvPr/>
          </p:nvSpPr>
          <p:spPr>
            <a:xfrm>
              <a:off x="8507848"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72" name="Google Shape;272;p4"/>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3" name="Google Shape;273;p4"/>
          <p:cNvSpPr txBox="1">
            <a:spLocks noGrp="1"/>
          </p:cNvSpPr>
          <p:nvPr>
            <p:ph type="body" idx="1"/>
          </p:nvPr>
        </p:nvSpPr>
        <p:spPr>
          <a:xfrm>
            <a:off x="720000" y="1242425"/>
            <a:ext cx="7704000" cy="3326700"/>
          </a:xfrm>
          <a:prstGeom prst="rect">
            <a:avLst/>
          </a:prstGeom>
        </p:spPr>
        <p:txBody>
          <a:bodyPr spcFirstLastPara="1" wrap="square" lIns="0" tIns="0" rIns="0" bIns="0" anchor="t" anchorCtr="0">
            <a:noAutofit/>
          </a:bodyPr>
          <a:lstStyle>
            <a:lvl1pPr marL="457200" lvl="0" indent="-330200">
              <a:lnSpc>
                <a:spcPct val="100000"/>
              </a:lnSpc>
              <a:spcBef>
                <a:spcPts val="0"/>
              </a:spcBef>
              <a:spcAft>
                <a:spcPts val="0"/>
              </a:spcAft>
              <a:buClr>
                <a:schemeClr val="dk2"/>
              </a:buClr>
              <a:buSzPts val="1600"/>
              <a:buChar char="●"/>
              <a:defRPr sz="1200"/>
            </a:lvl1pPr>
            <a:lvl2pPr marL="914400" lvl="1" indent="-330200">
              <a:spcBef>
                <a:spcPts val="1600"/>
              </a:spcBef>
              <a:spcAft>
                <a:spcPts val="0"/>
              </a:spcAft>
              <a:buSzPts val="1600"/>
              <a:buChar char="○"/>
              <a:defRPr/>
            </a:lvl2pPr>
            <a:lvl3pPr marL="1371600" lvl="2" indent="-330200">
              <a:spcBef>
                <a:spcPts val="1600"/>
              </a:spcBef>
              <a:spcAft>
                <a:spcPts val="0"/>
              </a:spcAft>
              <a:buSzPts val="1600"/>
              <a:buChar char="■"/>
              <a:defRPr/>
            </a:lvl3pPr>
            <a:lvl4pPr marL="1828800" lvl="3" indent="-330200">
              <a:spcBef>
                <a:spcPts val="1600"/>
              </a:spcBef>
              <a:spcAft>
                <a:spcPts val="0"/>
              </a:spcAft>
              <a:buSzPts val="1600"/>
              <a:buChar char="●"/>
              <a:defRPr/>
            </a:lvl4pPr>
            <a:lvl5pPr marL="2286000" lvl="4" indent="-330200">
              <a:spcBef>
                <a:spcPts val="1600"/>
              </a:spcBef>
              <a:spcAft>
                <a:spcPts val="0"/>
              </a:spcAft>
              <a:buSzPts val="1600"/>
              <a:buChar char="○"/>
              <a:defRPr/>
            </a:lvl5pPr>
            <a:lvl6pPr marL="2743200" lvl="5" indent="-330200">
              <a:spcBef>
                <a:spcPts val="1600"/>
              </a:spcBef>
              <a:spcAft>
                <a:spcPts val="0"/>
              </a:spcAft>
              <a:buSzPts val="1600"/>
              <a:buChar char="■"/>
              <a:defRPr/>
            </a:lvl6pPr>
            <a:lvl7pPr marL="3200400" lvl="6" indent="-330200">
              <a:spcBef>
                <a:spcPts val="1600"/>
              </a:spcBef>
              <a:spcAft>
                <a:spcPts val="0"/>
              </a:spcAft>
              <a:buSzPts val="1600"/>
              <a:buChar char="●"/>
              <a:defRPr/>
            </a:lvl7pPr>
            <a:lvl8pPr marL="3657600" lvl="7" indent="-330200">
              <a:spcBef>
                <a:spcPts val="1600"/>
              </a:spcBef>
              <a:spcAft>
                <a:spcPts val="0"/>
              </a:spcAft>
              <a:buSzPts val="1600"/>
              <a:buChar char="○"/>
              <a:defRPr/>
            </a:lvl8pPr>
            <a:lvl9pPr marL="4114800" lvl="8" indent="-330200">
              <a:spcBef>
                <a:spcPts val="1600"/>
              </a:spcBef>
              <a:spcAft>
                <a:spcPts val="1600"/>
              </a:spcAft>
              <a:buSzPts val="16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87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184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61875"/>
            <a:ext cx="7704000" cy="488400"/>
          </a:xfrm>
          <a:prstGeom prst="rect">
            <a:avLst/>
          </a:prstGeom>
          <a:noFill/>
          <a:ln>
            <a:noFill/>
          </a:ln>
        </p:spPr>
        <p:txBody>
          <a:bodyPr spcFirstLastPara="1" wrap="square" lIns="0" tIns="0" rIns="0" bIns="0" anchor="t" anchorCtr="0">
            <a:noAutofit/>
          </a:bodyPr>
          <a:lstStyle>
            <a:lvl1pPr lvl="0" algn="ctr">
              <a:spcBef>
                <a:spcPts val="0"/>
              </a:spcBef>
              <a:spcAft>
                <a:spcPts val="0"/>
              </a:spcAft>
              <a:buClr>
                <a:schemeClr val="dk2"/>
              </a:buClr>
              <a:buSzPts val="3600"/>
              <a:buFont typeface="Bebas Neue"/>
              <a:buNone/>
              <a:defRPr sz="3600">
                <a:solidFill>
                  <a:schemeClr val="dk2"/>
                </a:solidFill>
                <a:latin typeface="Bebas Neue"/>
                <a:ea typeface="Bebas Neue"/>
                <a:cs typeface="Bebas Neue"/>
                <a:sym typeface="Bebas Neue"/>
              </a:defRPr>
            </a:lvl1pPr>
            <a:lvl2pPr lvl="1">
              <a:spcBef>
                <a:spcPts val="0"/>
              </a:spcBef>
              <a:spcAft>
                <a:spcPts val="0"/>
              </a:spcAft>
              <a:buClr>
                <a:schemeClr val="dk2"/>
              </a:buClr>
              <a:buSzPts val="2800"/>
              <a:buNone/>
              <a:defRPr sz="2800">
                <a:solidFill>
                  <a:schemeClr val="dk2"/>
                </a:solidFill>
              </a:defRPr>
            </a:lvl2pPr>
            <a:lvl3pPr lvl="2">
              <a:spcBef>
                <a:spcPts val="0"/>
              </a:spcBef>
              <a:spcAft>
                <a:spcPts val="0"/>
              </a:spcAft>
              <a:buClr>
                <a:schemeClr val="dk2"/>
              </a:buClr>
              <a:buSzPts val="2800"/>
              <a:buNone/>
              <a:defRPr sz="2800">
                <a:solidFill>
                  <a:schemeClr val="dk2"/>
                </a:solidFill>
              </a:defRPr>
            </a:lvl3pPr>
            <a:lvl4pPr lvl="3">
              <a:spcBef>
                <a:spcPts val="0"/>
              </a:spcBef>
              <a:spcAft>
                <a:spcPts val="0"/>
              </a:spcAft>
              <a:buClr>
                <a:schemeClr val="dk2"/>
              </a:buClr>
              <a:buSzPts val="2800"/>
              <a:buNone/>
              <a:defRPr sz="2800">
                <a:solidFill>
                  <a:schemeClr val="dk2"/>
                </a:solidFill>
              </a:defRPr>
            </a:lvl4pPr>
            <a:lvl5pPr lvl="4">
              <a:spcBef>
                <a:spcPts val="0"/>
              </a:spcBef>
              <a:spcAft>
                <a:spcPts val="0"/>
              </a:spcAft>
              <a:buClr>
                <a:schemeClr val="dk2"/>
              </a:buClr>
              <a:buSzPts val="2800"/>
              <a:buNone/>
              <a:defRPr sz="2800">
                <a:solidFill>
                  <a:schemeClr val="dk2"/>
                </a:solidFill>
              </a:defRPr>
            </a:lvl5pPr>
            <a:lvl6pPr lvl="5">
              <a:spcBef>
                <a:spcPts val="0"/>
              </a:spcBef>
              <a:spcAft>
                <a:spcPts val="0"/>
              </a:spcAft>
              <a:buClr>
                <a:schemeClr val="dk2"/>
              </a:buClr>
              <a:buSzPts val="2800"/>
              <a:buNone/>
              <a:defRPr sz="2800">
                <a:solidFill>
                  <a:schemeClr val="dk2"/>
                </a:solidFill>
              </a:defRPr>
            </a:lvl6pPr>
            <a:lvl7pPr lvl="6">
              <a:spcBef>
                <a:spcPts val="0"/>
              </a:spcBef>
              <a:spcAft>
                <a:spcPts val="0"/>
              </a:spcAft>
              <a:buClr>
                <a:schemeClr val="dk2"/>
              </a:buClr>
              <a:buSzPts val="2800"/>
              <a:buNone/>
              <a:defRPr sz="2800">
                <a:solidFill>
                  <a:schemeClr val="dk2"/>
                </a:solidFill>
              </a:defRPr>
            </a:lvl7pPr>
            <a:lvl8pPr lvl="7">
              <a:spcBef>
                <a:spcPts val="0"/>
              </a:spcBef>
              <a:spcAft>
                <a:spcPts val="0"/>
              </a:spcAft>
              <a:buClr>
                <a:schemeClr val="dk2"/>
              </a:buClr>
              <a:buSzPts val="2800"/>
              <a:buNone/>
              <a:defRPr sz="2800">
                <a:solidFill>
                  <a:schemeClr val="dk2"/>
                </a:solidFill>
              </a:defRPr>
            </a:lvl8pPr>
            <a:lvl9pPr lvl="8">
              <a:spcBef>
                <a:spcPts val="0"/>
              </a:spcBef>
              <a:spcAft>
                <a:spcPts val="0"/>
              </a:spcAft>
              <a:buClr>
                <a:schemeClr val="dk2"/>
              </a:buClr>
              <a:buSzPts val="2800"/>
              <a:buNone/>
              <a:defRPr sz="2800">
                <a:solidFill>
                  <a:schemeClr val="dk2"/>
                </a:solidFill>
              </a:defRPr>
            </a:lvl9pPr>
          </a:lstStyle>
          <a:p>
            <a:endParaRPr/>
          </a:p>
        </p:txBody>
      </p:sp>
      <p:sp>
        <p:nvSpPr>
          <p:cNvPr id="7" name="Google Shape;7;p1"/>
          <p:cNvSpPr txBox="1">
            <a:spLocks noGrp="1"/>
          </p:cNvSpPr>
          <p:nvPr>
            <p:ph type="body" idx="1"/>
          </p:nvPr>
        </p:nvSpPr>
        <p:spPr>
          <a:xfrm>
            <a:off x="720000" y="1617575"/>
            <a:ext cx="7704000" cy="2951400"/>
          </a:xfrm>
          <a:prstGeom prst="rect">
            <a:avLst/>
          </a:prstGeom>
          <a:noFill/>
          <a:ln>
            <a:noFill/>
          </a:ln>
        </p:spPr>
        <p:txBody>
          <a:bodyPr spcFirstLastPara="1" wrap="square" lIns="0" tIns="0" rIns="0" bIns="0" anchor="t" anchorCtr="0">
            <a:noAutofit/>
          </a:bodyPr>
          <a:lstStyle>
            <a:lvl1pPr marL="457200" lvl="0" indent="-330200">
              <a:lnSpc>
                <a:spcPct val="115000"/>
              </a:lnSpc>
              <a:spcBef>
                <a:spcPts val="0"/>
              </a:spcBef>
              <a:spcAft>
                <a:spcPts val="0"/>
              </a:spcAft>
              <a:buClr>
                <a:schemeClr val="dk1"/>
              </a:buClr>
              <a:buSzPts val="1600"/>
              <a:buFont typeface="Roboto"/>
              <a:buChar char="●"/>
              <a:defRPr sz="1600">
                <a:solidFill>
                  <a:schemeClr val="dk1"/>
                </a:solidFill>
                <a:latin typeface="Roboto"/>
                <a:ea typeface="Roboto"/>
                <a:cs typeface="Roboto"/>
                <a:sym typeface="Roboto"/>
              </a:defRPr>
            </a:lvl1pPr>
            <a:lvl2pPr marL="914400" lvl="1"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2pPr>
            <a:lvl3pPr marL="1371600" lvl="2"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3pPr>
            <a:lvl4pPr marL="1828800" lvl="3"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4pPr>
            <a:lvl5pPr marL="2286000" lvl="4"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5pPr>
            <a:lvl6pPr marL="2743200" lvl="5"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6pPr>
            <a:lvl7pPr marL="3200400" lvl="6"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7pPr>
            <a:lvl8pPr marL="3657600" lvl="7"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8pPr>
            <a:lvl9pPr marL="4114800" lvl="8" indent="-330200">
              <a:lnSpc>
                <a:spcPct val="115000"/>
              </a:lnSpc>
              <a:spcBef>
                <a:spcPts val="1600"/>
              </a:spcBef>
              <a:spcAft>
                <a:spcPts val="1600"/>
              </a:spcAft>
              <a:buClr>
                <a:schemeClr val="dk1"/>
              </a:buClr>
              <a:buSzPts val="1600"/>
              <a:buFont typeface="Roboto"/>
              <a:buChar char="■"/>
              <a:defRPr sz="16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8" r:id="rId3"/>
    <p:sldLayoutId id="2147483667"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54"/>
        <p:cNvGrpSpPr/>
        <p:nvPr/>
      </p:nvGrpSpPr>
      <p:grpSpPr>
        <a:xfrm>
          <a:off x="0" y="0"/>
          <a:ext cx="0" cy="0"/>
          <a:chOff x="0" y="0"/>
          <a:chExt cx="0" cy="0"/>
        </a:xfrm>
      </p:grpSpPr>
      <p:sp>
        <p:nvSpPr>
          <p:cNvPr id="1855" name="Google Shape;1855;p24"/>
          <p:cNvSpPr txBox="1">
            <a:spLocks noGrp="1"/>
          </p:cNvSpPr>
          <p:nvPr>
            <p:ph type="ctrTitle"/>
          </p:nvPr>
        </p:nvSpPr>
        <p:spPr>
          <a:xfrm>
            <a:off x="1163630" y="1142794"/>
            <a:ext cx="6849562" cy="1903083"/>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it-IT" sz="2400" dirty="0">
                <a:solidFill>
                  <a:schemeClr val="dk2"/>
                </a:solidFill>
              </a:rPr>
              <a:t>Integer Fresnel Transform for lossless Hologram compression</a:t>
            </a:r>
            <a:br>
              <a:rPr lang="it-IT" sz="2400" dirty="0">
                <a:solidFill>
                  <a:schemeClr val="dk2"/>
                </a:solidFill>
              </a:rPr>
            </a:br>
            <a:r>
              <a:rPr lang="it-IT" sz="2400" dirty="0">
                <a:solidFill>
                  <a:schemeClr val="dk2"/>
                </a:solidFill>
              </a:rPr>
              <a:t>2019 Data Compression Conference</a:t>
            </a:r>
            <a:endParaRPr sz="2400" dirty="0">
              <a:solidFill>
                <a:schemeClr val="dk2"/>
              </a:solidFill>
            </a:endParaRPr>
          </a:p>
        </p:txBody>
      </p:sp>
      <p:sp>
        <p:nvSpPr>
          <p:cNvPr id="1856" name="Google Shape;1856;p24"/>
          <p:cNvSpPr txBox="1">
            <a:spLocks noGrp="1"/>
          </p:cNvSpPr>
          <p:nvPr>
            <p:ph type="subTitle" idx="1"/>
          </p:nvPr>
        </p:nvSpPr>
        <p:spPr>
          <a:xfrm>
            <a:off x="859536" y="2571750"/>
            <a:ext cx="7663160" cy="1780176"/>
          </a:xfrm>
          <a:prstGeom prst="rect">
            <a:avLst/>
          </a:prstGeom>
        </p:spPr>
        <p:txBody>
          <a:bodyPr spcFirstLastPara="1" wrap="square" lIns="0" tIns="0" rIns="0" bIns="0" anchor="ctr" anchorCtr="0">
            <a:normAutofit/>
          </a:bodyPr>
          <a:lstStyle/>
          <a:p>
            <a:pPr algn="l"/>
            <a:r>
              <a:rPr lang="it-IT" sz="1400" dirty="0">
                <a:solidFill>
                  <a:schemeClr val="tx1"/>
                </a:solidFill>
                <a:latin typeface="Tw Cen MT" panose="020B0602020104020603" pitchFamily="34" charset="77"/>
              </a:rPr>
              <a:t>Corso di Compressione Dati</a:t>
            </a:r>
          </a:p>
          <a:p>
            <a:pPr algn="l"/>
            <a:r>
              <a:rPr lang="it-IT" sz="1400" b="1" dirty="0">
                <a:solidFill>
                  <a:schemeClr val="tx1"/>
                </a:solidFill>
                <a:latin typeface="Tw Cen MT" panose="020B0602020104020603" pitchFamily="34" charset="77"/>
              </a:rPr>
              <a:t>PROF: </a:t>
            </a:r>
          </a:p>
          <a:p>
            <a:pPr algn="l"/>
            <a:r>
              <a:rPr lang="it-IT" sz="1400" dirty="0">
                <a:solidFill>
                  <a:schemeClr val="tx1"/>
                </a:solidFill>
                <a:latin typeface="Tw Cen MT" panose="020B0602020104020603" pitchFamily="34" charset="77"/>
              </a:rPr>
              <a:t>Bruno Carpentieri                                                                                   </a:t>
            </a:r>
            <a:r>
              <a:rPr lang="it-IT" sz="1400" b="1" dirty="0">
                <a:solidFill>
                  <a:schemeClr val="tx1"/>
                </a:solidFill>
                <a:latin typeface="Tw Cen MT" panose="020B0602020104020603" pitchFamily="34" charset="77"/>
              </a:rPr>
              <a:t>STUDENTI:</a:t>
            </a:r>
          </a:p>
          <a:p>
            <a:pPr algn="l"/>
            <a:r>
              <a:rPr lang="it-IT" sz="1400" b="1" dirty="0">
                <a:solidFill>
                  <a:schemeClr val="tx1"/>
                </a:solidFill>
                <a:latin typeface="Tw Cen MT" panose="020B0602020104020603" pitchFamily="34" charset="77"/>
              </a:rPr>
              <a:t>							</a:t>
            </a:r>
            <a:r>
              <a:rPr lang="it-IT" sz="1400" dirty="0">
                <a:solidFill>
                  <a:schemeClr val="tx1"/>
                </a:solidFill>
                <a:latin typeface="Tw Cen MT" panose="020B0602020104020603" pitchFamily="34" charset="77"/>
              </a:rPr>
              <a:t>Cetrangolo Mario							Santonastaso Manlio </a:t>
            </a:r>
          </a:p>
        </p:txBody>
      </p:sp>
      <p:grpSp>
        <p:nvGrpSpPr>
          <p:cNvPr id="1857" name="Google Shape;1857;p24"/>
          <p:cNvGrpSpPr/>
          <p:nvPr/>
        </p:nvGrpSpPr>
        <p:grpSpPr>
          <a:xfrm>
            <a:off x="-223784" y="-6"/>
            <a:ext cx="2284525" cy="985488"/>
            <a:chOff x="-223784" y="-6"/>
            <a:chExt cx="2284525" cy="985488"/>
          </a:xfrm>
        </p:grpSpPr>
        <p:sp>
          <p:nvSpPr>
            <p:cNvPr id="1858" name="Google Shape;1858;p24"/>
            <p:cNvSpPr/>
            <p:nvPr/>
          </p:nvSpPr>
          <p:spPr>
            <a:xfrm rot="5400000">
              <a:off x="751670" y="-653904"/>
              <a:ext cx="291159" cy="1770887"/>
            </a:xfrm>
            <a:custGeom>
              <a:avLst/>
              <a:gdLst/>
              <a:ahLst/>
              <a:cxnLst/>
              <a:rect l="l" t="t" r="r" b="b"/>
              <a:pathLst>
                <a:path w="3309" h="20126" fill="none" extrusionOk="0">
                  <a:moveTo>
                    <a:pt x="3309" y="20126"/>
                  </a:moveTo>
                  <a:lnTo>
                    <a:pt x="3309" y="10627"/>
                  </a:lnTo>
                  <a:lnTo>
                    <a:pt x="1" y="7293"/>
                  </a:lnTo>
                  <a:lnTo>
                    <a:pt x="1" y="0"/>
                  </a:lnTo>
                </a:path>
              </a:pathLst>
            </a:custGeom>
            <a:noFill/>
            <a:ln w="19050" cap="rnd" cmpd="sng">
              <a:solidFill>
                <a:schemeClr val="accent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9" name="Google Shape;1859;p24"/>
            <p:cNvSpPr/>
            <p:nvPr/>
          </p:nvSpPr>
          <p:spPr>
            <a:xfrm rot="5400000">
              <a:off x="294064" y="-86060"/>
              <a:ext cx="88" cy="564632"/>
            </a:xfrm>
            <a:custGeom>
              <a:avLst/>
              <a:gdLst/>
              <a:ahLst/>
              <a:cxnLst/>
              <a:rect l="l" t="t" r="r" b="b"/>
              <a:pathLst>
                <a:path w="1" h="6417" fill="none" extrusionOk="0">
                  <a:moveTo>
                    <a:pt x="1" y="6416"/>
                  </a:moveTo>
                  <a:lnTo>
                    <a:pt x="1" y="0"/>
                  </a:lnTo>
                </a:path>
              </a:pathLst>
            </a:custGeom>
            <a:noFill/>
            <a:ln w="19050" cap="rnd" cmpd="sng">
              <a:solidFill>
                <a:schemeClr val="accent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0" name="Google Shape;1860;p24"/>
            <p:cNvSpPr/>
            <p:nvPr/>
          </p:nvSpPr>
          <p:spPr>
            <a:xfrm rot="5400000">
              <a:off x="575332" y="113545"/>
              <a:ext cx="167709" cy="165509"/>
            </a:xfrm>
            <a:custGeom>
              <a:avLst/>
              <a:gdLst/>
              <a:ahLst/>
              <a:cxnLst/>
              <a:rect l="l" t="t" r="r" b="b"/>
              <a:pathLst>
                <a:path w="1906" h="1881" extrusionOk="0">
                  <a:moveTo>
                    <a:pt x="953" y="1"/>
                  </a:moveTo>
                  <a:cubicBezTo>
                    <a:pt x="426" y="1"/>
                    <a:pt x="0" y="402"/>
                    <a:pt x="0" y="928"/>
                  </a:cubicBezTo>
                  <a:cubicBezTo>
                    <a:pt x="0" y="1455"/>
                    <a:pt x="426" y="1881"/>
                    <a:pt x="953" y="1881"/>
                  </a:cubicBezTo>
                  <a:cubicBezTo>
                    <a:pt x="1479" y="1881"/>
                    <a:pt x="1905" y="1455"/>
                    <a:pt x="1905" y="928"/>
                  </a:cubicBezTo>
                  <a:cubicBezTo>
                    <a:pt x="1905" y="402"/>
                    <a:pt x="1479" y="1"/>
                    <a:pt x="953"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1" name="Google Shape;1861;p24"/>
            <p:cNvSpPr/>
            <p:nvPr/>
          </p:nvSpPr>
          <p:spPr>
            <a:xfrm rot="5400000">
              <a:off x="873382" y="-351369"/>
              <a:ext cx="147899" cy="1895787"/>
            </a:xfrm>
            <a:custGeom>
              <a:avLst/>
              <a:gdLst/>
              <a:ahLst/>
              <a:cxnLst/>
              <a:rect l="l" t="t" r="r" b="b"/>
              <a:pathLst>
                <a:path w="1681" h="21405" fill="none" extrusionOk="0">
                  <a:moveTo>
                    <a:pt x="1" y="21405"/>
                  </a:moveTo>
                  <a:lnTo>
                    <a:pt x="1" y="5114"/>
                  </a:lnTo>
                  <a:lnTo>
                    <a:pt x="1680" y="3434"/>
                  </a:lnTo>
                  <a:lnTo>
                    <a:pt x="1680" y="1"/>
                  </a:lnTo>
                </a:path>
              </a:pathLst>
            </a:custGeom>
            <a:noFill/>
            <a:ln w="9525" cap="rnd" cmpd="sng">
              <a:solidFill>
                <a:schemeClr val="dk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2" name="Google Shape;1862;p24"/>
            <p:cNvSpPr/>
            <p:nvPr/>
          </p:nvSpPr>
          <p:spPr>
            <a:xfrm rot="5400000">
              <a:off x="551408" y="-235203"/>
              <a:ext cx="361727" cy="1912111"/>
            </a:xfrm>
            <a:custGeom>
              <a:avLst/>
              <a:gdLst/>
              <a:ahLst/>
              <a:cxnLst/>
              <a:rect l="l" t="t" r="r" b="b"/>
              <a:pathLst>
                <a:path w="4111" h="21731" fill="none" extrusionOk="0">
                  <a:moveTo>
                    <a:pt x="0" y="21730"/>
                  </a:moveTo>
                  <a:lnTo>
                    <a:pt x="0" y="14562"/>
                  </a:lnTo>
                  <a:lnTo>
                    <a:pt x="4110" y="10427"/>
                  </a:lnTo>
                  <a:lnTo>
                    <a:pt x="4110" y="1"/>
                  </a:lnTo>
                </a:path>
              </a:pathLst>
            </a:custGeom>
            <a:noFill/>
            <a:ln w="19050" cap="rnd" cmpd="sng">
              <a:solidFill>
                <a:schemeClr val="accent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3" name="Google Shape;1863;p24"/>
            <p:cNvSpPr/>
            <p:nvPr/>
          </p:nvSpPr>
          <p:spPr>
            <a:xfrm rot="5400000">
              <a:off x="1689436" y="818961"/>
              <a:ext cx="165421" cy="167621"/>
            </a:xfrm>
            <a:custGeom>
              <a:avLst/>
              <a:gdLst/>
              <a:ahLst/>
              <a:cxnLst/>
              <a:rect l="l" t="t" r="r" b="b"/>
              <a:pathLst>
                <a:path w="1880" h="1905" extrusionOk="0">
                  <a:moveTo>
                    <a:pt x="927" y="0"/>
                  </a:moveTo>
                  <a:cubicBezTo>
                    <a:pt x="401" y="0"/>
                    <a:pt x="0" y="426"/>
                    <a:pt x="0" y="952"/>
                  </a:cubicBezTo>
                  <a:cubicBezTo>
                    <a:pt x="0" y="1479"/>
                    <a:pt x="401" y="1905"/>
                    <a:pt x="927" y="1905"/>
                  </a:cubicBezTo>
                  <a:cubicBezTo>
                    <a:pt x="1454" y="1905"/>
                    <a:pt x="1880" y="1479"/>
                    <a:pt x="1880" y="952"/>
                  </a:cubicBezTo>
                  <a:cubicBezTo>
                    <a:pt x="1880" y="426"/>
                    <a:pt x="1454" y="0"/>
                    <a:pt x="927"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4" name="Google Shape;1864;p24"/>
            <p:cNvSpPr/>
            <p:nvPr/>
          </p:nvSpPr>
          <p:spPr>
            <a:xfrm rot="5400000">
              <a:off x="1894132" y="585435"/>
              <a:ext cx="167709" cy="165509"/>
            </a:xfrm>
            <a:custGeom>
              <a:avLst/>
              <a:gdLst/>
              <a:ahLst/>
              <a:cxnLst/>
              <a:rect l="l" t="t" r="r" b="b"/>
              <a:pathLst>
                <a:path w="1906" h="1881" extrusionOk="0">
                  <a:moveTo>
                    <a:pt x="953" y="0"/>
                  </a:moveTo>
                  <a:cubicBezTo>
                    <a:pt x="427" y="0"/>
                    <a:pt x="1" y="426"/>
                    <a:pt x="1" y="928"/>
                  </a:cubicBezTo>
                  <a:cubicBezTo>
                    <a:pt x="1" y="1454"/>
                    <a:pt x="427" y="1880"/>
                    <a:pt x="953" y="1880"/>
                  </a:cubicBezTo>
                  <a:cubicBezTo>
                    <a:pt x="1479" y="1880"/>
                    <a:pt x="1905" y="1454"/>
                    <a:pt x="1905" y="928"/>
                  </a:cubicBezTo>
                  <a:cubicBezTo>
                    <a:pt x="1905" y="426"/>
                    <a:pt x="1479" y="0"/>
                    <a:pt x="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5" name="Google Shape;1865;p24"/>
            <p:cNvSpPr/>
            <p:nvPr/>
          </p:nvSpPr>
          <p:spPr>
            <a:xfrm rot="5400000">
              <a:off x="1782751" y="-50"/>
              <a:ext cx="167621" cy="167709"/>
            </a:xfrm>
            <a:custGeom>
              <a:avLst/>
              <a:gdLst/>
              <a:ahLst/>
              <a:cxnLst/>
              <a:rect l="l" t="t" r="r" b="b"/>
              <a:pathLst>
                <a:path w="1905" h="1906" extrusionOk="0">
                  <a:moveTo>
                    <a:pt x="952" y="1"/>
                  </a:moveTo>
                  <a:cubicBezTo>
                    <a:pt x="426" y="1"/>
                    <a:pt x="0" y="427"/>
                    <a:pt x="0" y="953"/>
                  </a:cubicBezTo>
                  <a:cubicBezTo>
                    <a:pt x="0" y="1480"/>
                    <a:pt x="426" y="1906"/>
                    <a:pt x="952" y="1906"/>
                  </a:cubicBezTo>
                  <a:cubicBezTo>
                    <a:pt x="1479" y="1906"/>
                    <a:pt x="1905" y="1480"/>
                    <a:pt x="1905" y="953"/>
                  </a:cubicBezTo>
                  <a:cubicBezTo>
                    <a:pt x="1905" y="427"/>
                    <a:pt x="1479" y="1"/>
                    <a:pt x="9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66" name="Google Shape;1866;p24"/>
          <p:cNvGrpSpPr/>
          <p:nvPr/>
        </p:nvGrpSpPr>
        <p:grpSpPr>
          <a:xfrm>
            <a:off x="5876365" y="118125"/>
            <a:ext cx="3316597" cy="2830576"/>
            <a:chOff x="5876365" y="118125"/>
            <a:chExt cx="3316597" cy="2830576"/>
          </a:xfrm>
        </p:grpSpPr>
        <p:sp>
          <p:nvSpPr>
            <p:cNvPr id="1867" name="Google Shape;1867;p24"/>
            <p:cNvSpPr/>
            <p:nvPr/>
          </p:nvSpPr>
          <p:spPr>
            <a:xfrm rot="10800000">
              <a:off x="9025253" y="996438"/>
              <a:ext cx="167709" cy="165509"/>
            </a:xfrm>
            <a:custGeom>
              <a:avLst/>
              <a:gdLst/>
              <a:ahLst/>
              <a:cxnLst/>
              <a:rect l="l" t="t" r="r" b="b"/>
              <a:pathLst>
                <a:path w="1906" h="1881" extrusionOk="0">
                  <a:moveTo>
                    <a:pt x="953" y="1"/>
                  </a:moveTo>
                  <a:cubicBezTo>
                    <a:pt x="426" y="1"/>
                    <a:pt x="0" y="402"/>
                    <a:pt x="0" y="928"/>
                  </a:cubicBezTo>
                  <a:cubicBezTo>
                    <a:pt x="0" y="1455"/>
                    <a:pt x="426" y="1881"/>
                    <a:pt x="953" y="1881"/>
                  </a:cubicBezTo>
                  <a:cubicBezTo>
                    <a:pt x="1479" y="1881"/>
                    <a:pt x="1905" y="1455"/>
                    <a:pt x="1905" y="928"/>
                  </a:cubicBezTo>
                  <a:cubicBezTo>
                    <a:pt x="1905" y="402"/>
                    <a:pt x="1479" y="1"/>
                    <a:pt x="9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8" name="Google Shape;1868;p24"/>
            <p:cNvSpPr/>
            <p:nvPr/>
          </p:nvSpPr>
          <p:spPr>
            <a:xfrm>
              <a:off x="6008817" y="118125"/>
              <a:ext cx="3134824" cy="182018"/>
            </a:xfrm>
            <a:custGeom>
              <a:avLst/>
              <a:gdLst/>
              <a:ahLst/>
              <a:cxnLst/>
              <a:rect l="l" t="t" r="r" b="b"/>
              <a:pathLst>
                <a:path w="25490" h="1480" fill="none" extrusionOk="0">
                  <a:moveTo>
                    <a:pt x="1" y="1479"/>
                  </a:moveTo>
                  <a:lnTo>
                    <a:pt x="13710" y="1479"/>
                  </a:lnTo>
                  <a:lnTo>
                    <a:pt x="15164" y="0"/>
                  </a:lnTo>
                  <a:lnTo>
                    <a:pt x="25490" y="0"/>
                  </a:lnTo>
                </a:path>
              </a:pathLst>
            </a:custGeom>
            <a:noFill/>
            <a:ln w="9525" cap="rnd" cmpd="sng">
              <a:solidFill>
                <a:srgbClr val="00F4A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9" name="Google Shape;1869;p24"/>
            <p:cNvSpPr/>
            <p:nvPr/>
          </p:nvSpPr>
          <p:spPr>
            <a:xfrm>
              <a:off x="5876365" y="182815"/>
              <a:ext cx="234282" cy="234409"/>
            </a:xfrm>
            <a:custGeom>
              <a:avLst/>
              <a:gdLst/>
              <a:ahLst/>
              <a:cxnLst/>
              <a:rect l="l" t="t" r="r" b="b"/>
              <a:pathLst>
                <a:path w="1905" h="1906" extrusionOk="0">
                  <a:moveTo>
                    <a:pt x="953" y="1"/>
                  </a:moveTo>
                  <a:cubicBezTo>
                    <a:pt x="426" y="1"/>
                    <a:pt x="0" y="427"/>
                    <a:pt x="0" y="953"/>
                  </a:cubicBezTo>
                  <a:cubicBezTo>
                    <a:pt x="0" y="1479"/>
                    <a:pt x="426" y="1905"/>
                    <a:pt x="953" y="1905"/>
                  </a:cubicBezTo>
                  <a:cubicBezTo>
                    <a:pt x="1479" y="1905"/>
                    <a:pt x="1905" y="1479"/>
                    <a:pt x="1905" y="953"/>
                  </a:cubicBezTo>
                  <a:cubicBezTo>
                    <a:pt x="1905" y="427"/>
                    <a:pt x="1479" y="1"/>
                    <a:pt x="953" y="1"/>
                  </a:cubicBezTo>
                  <a:close/>
                </a:path>
              </a:pathLst>
            </a:custGeom>
            <a:solidFill>
              <a:srgbClr val="00F4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0" name="Google Shape;1870;p24"/>
            <p:cNvSpPr/>
            <p:nvPr/>
          </p:nvSpPr>
          <p:spPr>
            <a:xfrm rot="10800000">
              <a:off x="9109108" y="515661"/>
              <a:ext cx="88" cy="564632"/>
            </a:xfrm>
            <a:custGeom>
              <a:avLst/>
              <a:gdLst/>
              <a:ahLst/>
              <a:cxnLst/>
              <a:rect l="l" t="t" r="r" b="b"/>
              <a:pathLst>
                <a:path w="1" h="6417" fill="none" extrusionOk="0">
                  <a:moveTo>
                    <a:pt x="1" y="6416"/>
                  </a:moveTo>
                  <a:lnTo>
                    <a:pt x="1" y="0"/>
                  </a:lnTo>
                </a:path>
              </a:pathLst>
            </a:custGeom>
            <a:noFill/>
            <a:ln w="19050" cap="rnd" cmpd="sng">
              <a:solidFill>
                <a:schemeClr val="accent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1" name="Google Shape;1871;p24"/>
            <p:cNvSpPr/>
            <p:nvPr/>
          </p:nvSpPr>
          <p:spPr>
            <a:xfrm rot="10800000">
              <a:off x="8441048" y="515657"/>
              <a:ext cx="361727" cy="2369168"/>
            </a:xfrm>
            <a:custGeom>
              <a:avLst/>
              <a:gdLst/>
              <a:ahLst/>
              <a:cxnLst/>
              <a:rect l="l" t="t" r="r" b="b"/>
              <a:pathLst>
                <a:path w="4111" h="21731" fill="none" extrusionOk="0">
                  <a:moveTo>
                    <a:pt x="0" y="21730"/>
                  </a:moveTo>
                  <a:lnTo>
                    <a:pt x="0" y="14562"/>
                  </a:lnTo>
                  <a:lnTo>
                    <a:pt x="4110" y="10427"/>
                  </a:lnTo>
                  <a:lnTo>
                    <a:pt x="4110" y="1"/>
                  </a:lnTo>
                </a:path>
              </a:pathLst>
            </a:custGeom>
            <a:noFill/>
            <a:ln w="9525" cap="rnd" cmpd="sng">
              <a:solidFill>
                <a:schemeClr val="dk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2" name="Google Shape;1872;p24"/>
            <p:cNvSpPr/>
            <p:nvPr/>
          </p:nvSpPr>
          <p:spPr>
            <a:xfrm rot="10800000">
              <a:off x="8357275" y="2781081"/>
              <a:ext cx="165421" cy="167621"/>
            </a:xfrm>
            <a:custGeom>
              <a:avLst/>
              <a:gdLst/>
              <a:ahLst/>
              <a:cxnLst/>
              <a:rect l="l" t="t" r="r" b="b"/>
              <a:pathLst>
                <a:path w="1880" h="1905" extrusionOk="0">
                  <a:moveTo>
                    <a:pt x="927" y="0"/>
                  </a:moveTo>
                  <a:cubicBezTo>
                    <a:pt x="401" y="0"/>
                    <a:pt x="0" y="426"/>
                    <a:pt x="0" y="952"/>
                  </a:cubicBezTo>
                  <a:cubicBezTo>
                    <a:pt x="0" y="1479"/>
                    <a:pt x="401" y="1905"/>
                    <a:pt x="927" y="1905"/>
                  </a:cubicBezTo>
                  <a:cubicBezTo>
                    <a:pt x="1454" y="1905"/>
                    <a:pt x="1880" y="1479"/>
                    <a:pt x="1880" y="952"/>
                  </a:cubicBezTo>
                  <a:cubicBezTo>
                    <a:pt x="1880" y="426"/>
                    <a:pt x="1454" y="0"/>
                    <a:pt x="9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 name="Rettangolo 1">
            <a:extLst>
              <a:ext uri="{FF2B5EF4-FFF2-40B4-BE49-F238E27FC236}">
                <a16:creationId xmlns:a16="http://schemas.microsoft.com/office/drawing/2014/main" id="{42E646F4-F2BD-434F-B037-433087DCD8ED}"/>
              </a:ext>
            </a:extLst>
          </p:cNvPr>
          <p:cNvSpPr/>
          <p:nvPr/>
        </p:nvSpPr>
        <p:spPr>
          <a:xfrm>
            <a:off x="3128817" y="2699750"/>
            <a:ext cx="2880000" cy="0"/>
          </a:xfrm>
          <a:prstGeom prst="rect">
            <a:avLst/>
          </a:prstGeom>
          <a:ln>
            <a:solidFill>
              <a:schemeClr val="bg2"/>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t-IT" dirty="0"/>
          </a:p>
        </p:txBody>
      </p:sp>
      <p:pic>
        <p:nvPicPr>
          <p:cNvPr id="21" name="Immagine 20" descr="Immagine correlata">
            <a:extLst>
              <a:ext uri="{FF2B5EF4-FFF2-40B4-BE49-F238E27FC236}">
                <a16:creationId xmlns:a16="http://schemas.microsoft.com/office/drawing/2014/main" id="{CB2D1C40-A065-4AFE-85C3-95A811B5729A}"/>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367074" y="418591"/>
            <a:ext cx="1084012" cy="977268"/>
          </a:xfrm>
          <a:prstGeom prst="rect">
            <a:avLst/>
          </a:prstGeom>
          <a:noFill/>
          <a:ln>
            <a:noFill/>
          </a:ln>
        </p:spPr>
      </p:pic>
      <p:pic>
        <p:nvPicPr>
          <p:cNvPr id="22" name="Immagine 21">
            <a:extLst>
              <a:ext uri="{FF2B5EF4-FFF2-40B4-BE49-F238E27FC236}">
                <a16:creationId xmlns:a16="http://schemas.microsoft.com/office/drawing/2014/main" id="{37DB7F3D-15B6-4CB3-B622-CA773773605B}"/>
              </a:ext>
            </a:extLst>
          </p:cNvPr>
          <p:cNvPicPr>
            <a:picLocks noChangeAspect="1"/>
          </p:cNvPicPr>
          <p:nvPr/>
        </p:nvPicPr>
        <p:blipFill rotWithShape="1">
          <a:blip r:embed="rId4"/>
          <a:srcRect t="82173"/>
          <a:stretch/>
        </p:blipFill>
        <p:spPr>
          <a:xfrm>
            <a:off x="3570903" y="4870222"/>
            <a:ext cx="1995828" cy="170784"/>
          </a:xfrm>
          <a:prstGeom prst="rect">
            <a:avLst/>
          </a:prstGeom>
          <a:effectLst>
            <a:outerShdw blurRad="50800" dist="38100" dir="2700000" algn="tl" rotWithShape="0">
              <a:prstClr val="black">
                <a:alpha val="40000"/>
              </a:prst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233FC3FF-D4D9-438E-9A83-01EFD7EA63D7}"/>
              </a:ext>
            </a:extLst>
          </p:cNvPr>
          <p:cNvSpPr>
            <a:spLocks noGrp="1"/>
          </p:cNvSpPr>
          <p:nvPr>
            <p:ph type="title"/>
          </p:nvPr>
        </p:nvSpPr>
        <p:spPr>
          <a:xfrm>
            <a:off x="720000" y="330175"/>
            <a:ext cx="7704000" cy="488400"/>
          </a:xfrm>
        </p:spPr>
        <p:txBody>
          <a:bodyPr/>
          <a:lstStyle/>
          <a:p>
            <a:r>
              <a:rPr lang="it-IT" b="1" dirty="0"/>
              <a:t>Tecniche per calcolare trasformata Fresnel</a:t>
            </a:r>
          </a:p>
        </p:txBody>
      </p:sp>
      <p:sp>
        <p:nvSpPr>
          <p:cNvPr id="5" name="Segnaposto testo 4">
            <a:extLst>
              <a:ext uri="{FF2B5EF4-FFF2-40B4-BE49-F238E27FC236}">
                <a16:creationId xmlns:a16="http://schemas.microsoft.com/office/drawing/2014/main" id="{AC074EA4-8421-45CC-833F-27700AA9082E}"/>
              </a:ext>
            </a:extLst>
          </p:cNvPr>
          <p:cNvSpPr>
            <a:spLocks noGrp="1"/>
          </p:cNvSpPr>
          <p:nvPr>
            <p:ph type="body" idx="1"/>
          </p:nvPr>
        </p:nvSpPr>
        <p:spPr>
          <a:xfrm>
            <a:off x="720000" y="1121845"/>
            <a:ext cx="7704000" cy="3326700"/>
          </a:xfrm>
        </p:spPr>
        <p:txBody>
          <a:bodyPr/>
          <a:lstStyle/>
          <a:p>
            <a:r>
              <a:rPr lang="it-IT" b="1" dirty="0">
                <a:solidFill>
                  <a:srgbClr val="FFFF00"/>
                </a:solidFill>
              </a:rPr>
              <a:t>Diffraction operator </a:t>
            </a:r>
            <a:r>
              <a:rPr lang="it-IT" dirty="0"/>
              <a:t>è un </a:t>
            </a:r>
            <a:r>
              <a:rPr lang="it-IT" dirty="0">
                <a:solidFill>
                  <a:srgbClr val="FFFF00"/>
                </a:solidFill>
              </a:rPr>
              <a:t>all-pass filter</a:t>
            </a:r>
            <a:r>
              <a:rPr lang="it-IT" dirty="0"/>
              <a:t>, che può essere scritto come una concatenazione di </a:t>
            </a:r>
            <a:r>
              <a:rPr lang="it-IT" dirty="0">
                <a:solidFill>
                  <a:srgbClr val="FFFF00"/>
                </a:solidFill>
              </a:rPr>
              <a:t>trasformate di Fourie</a:t>
            </a:r>
            <a:r>
              <a:rPr lang="it-IT" dirty="0"/>
              <a:t>r e pure </a:t>
            </a:r>
            <a:r>
              <a:rPr lang="it-IT" dirty="0">
                <a:solidFill>
                  <a:srgbClr val="FFFF00"/>
                </a:solidFill>
              </a:rPr>
              <a:t>phase delay functions</a:t>
            </a:r>
            <a:r>
              <a:rPr lang="it-IT" dirty="0"/>
              <a:t>.</a:t>
            </a:r>
          </a:p>
          <a:p>
            <a:endParaRPr lang="it-IT" dirty="0"/>
          </a:p>
          <a:p>
            <a:endParaRPr lang="it-IT" dirty="0"/>
          </a:p>
          <a:p>
            <a:r>
              <a:rPr lang="it-IT" b="1" dirty="0">
                <a:solidFill>
                  <a:schemeClr val="bg2"/>
                </a:solidFill>
              </a:rPr>
              <a:t>Convolutional form </a:t>
            </a:r>
            <a:r>
              <a:rPr lang="it-IT" dirty="0"/>
              <a:t>e </a:t>
            </a:r>
            <a:r>
              <a:rPr lang="it-IT" b="1" dirty="0">
                <a:solidFill>
                  <a:schemeClr val="bg2"/>
                </a:solidFill>
              </a:rPr>
              <a:t>Fourier form</a:t>
            </a:r>
          </a:p>
          <a:p>
            <a:endParaRPr lang="it-IT" b="1" dirty="0">
              <a:solidFill>
                <a:schemeClr val="bg2"/>
              </a:solidFill>
            </a:endParaRPr>
          </a:p>
          <a:p>
            <a:endParaRPr lang="it-IT" dirty="0"/>
          </a:p>
          <a:p>
            <a:r>
              <a:rPr lang="it-IT" dirty="0"/>
              <a:t>Differenze:</a:t>
            </a:r>
          </a:p>
          <a:p>
            <a:pPr lvl="1"/>
            <a:r>
              <a:rPr lang="it-IT" b="1" dirty="0">
                <a:solidFill>
                  <a:srgbClr val="FFFF00"/>
                </a:solidFill>
              </a:rPr>
              <a:t>Pixel pitch </a:t>
            </a:r>
            <a:r>
              <a:rPr lang="it-IT" dirty="0"/>
              <a:t>del source plane (PS)</a:t>
            </a:r>
          </a:p>
          <a:p>
            <a:pPr lvl="1"/>
            <a:r>
              <a:rPr lang="it-IT" b="1" dirty="0">
                <a:solidFill>
                  <a:srgbClr val="FFFF00"/>
                </a:solidFill>
              </a:rPr>
              <a:t>Destination plane </a:t>
            </a:r>
            <a:r>
              <a:rPr lang="it-IT" dirty="0"/>
              <a:t>(PD)</a:t>
            </a:r>
          </a:p>
          <a:p>
            <a:pPr lvl="1"/>
            <a:endParaRPr lang="it-IT" dirty="0"/>
          </a:p>
          <a:p>
            <a:pPr marL="584186" lvl="1" indent="0">
              <a:buNone/>
            </a:pPr>
            <a:r>
              <a:rPr lang="it-IT" dirty="0"/>
              <a:t>La scelta nel usare un metodo invece che un altro dipendono delle dimensioni virtuali dell’oggetto, posizionamento e geometria della scena.</a:t>
            </a:r>
          </a:p>
        </p:txBody>
      </p:sp>
      <p:pic>
        <p:nvPicPr>
          <p:cNvPr id="1026" name="Picture 2" descr="Pixel Pitch">
            <a:extLst>
              <a:ext uri="{FF2B5EF4-FFF2-40B4-BE49-F238E27FC236}">
                <a16:creationId xmlns:a16="http://schemas.microsoft.com/office/drawing/2014/main" id="{235C3131-5CDA-40D2-993D-C074CB8F12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83792" y="1466441"/>
            <a:ext cx="2391785" cy="122475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lane flying to the destination 433689 Vector Art at Vecteezy">
            <a:extLst>
              <a:ext uri="{FF2B5EF4-FFF2-40B4-BE49-F238E27FC236}">
                <a16:creationId xmlns:a16="http://schemas.microsoft.com/office/drawing/2014/main" id="{A556648B-3DA7-432B-A0A0-62996E25E21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65668" y="2896498"/>
            <a:ext cx="3228033" cy="10167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0847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egnaposto testo 4">
            <a:extLst>
              <a:ext uri="{FF2B5EF4-FFF2-40B4-BE49-F238E27FC236}">
                <a16:creationId xmlns:a16="http://schemas.microsoft.com/office/drawing/2014/main" id="{AC074EA4-8421-45CC-833F-27700AA9082E}"/>
              </a:ext>
            </a:extLst>
          </p:cNvPr>
          <p:cNvSpPr>
            <a:spLocks noGrp="1"/>
          </p:cNvSpPr>
          <p:nvPr>
            <p:ph type="body" idx="1"/>
          </p:nvPr>
        </p:nvSpPr>
        <p:spPr>
          <a:xfrm>
            <a:off x="720000" y="870046"/>
            <a:ext cx="7704000" cy="3699080"/>
          </a:xfrm>
        </p:spPr>
        <p:txBody>
          <a:bodyPr/>
          <a:lstStyle/>
          <a:p>
            <a:endParaRPr lang="it-IT" dirty="0"/>
          </a:p>
          <a:p>
            <a:r>
              <a:rPr lang="it-IT" dirty="0"/>
              <a:t>La forma convolutiva FD conserva il pixel pitch, cioè PS=PD=P</a:t>
            </a:r>
          </a:p>
          <a:p>
            <a:endParaRPr lang="it-IT" dirty="0"/>
          </a:p>
          <a:p>
            <a:endParaRPr lang="it-IT" dirty="0"/>
          </a:p>
          <a:p>
            <a:endParaRPr lang="it-IT" dirty="0"/>
          </a:p>
          <a:p>
            <a:endParaRPr lang="it-IT" dirty="0"/>
          </a:p>
          <a:p>
            <a:endParaRPr lang="it-IT" dirty="0"/>
          </a:p>
          <a:p>
            <a:r>
              <a:rPr lang="it-IT" dirty="0"/>
              <a:t>Forma di Fourier cambierà il pixel pitch del piano di destinazione a seconda della lunghezza d’onda e della distanza di propagazione. </a:t>
            </a:r>
          </a:p>
          <a:p>
            <a:endParaRPr lang="it-IT" dirty="0"/>
          </a:p>
          <a:p>
            <a:endParaRPr lang="it-IT" dirty="0"/>
          </a:p>
          <a:p>
            <a:endParaRPr lang="it-IT" dirty="0"/>
          </a:p>
          <a:p>
            <a:endParaRPr lang="it-IT" dirty="0"/>
          </a:p>
          <a:p>
            <a:endParaRPr lang="it-IT" dirty="0"/>
          </a:p>
          <a:p>
            <a:endParaRPr lang="it-IT" b="1" dirty="0">
              <a:solidFill>
                <a:srgbClr val="FFFF00"/>
              </a:solidFill>
            </a:endParaRPr>
          </a:p>
          <a:p>
            <a:r>
              <a:rPr lang="it-IT" b="1" dirty="0">
                <a:solidFill>
                  <a:srgbClr val="FFFF00"/>
                </a:solidFill>
              </a:rPr>
              <a:t>Problema: </a:t>
            </a:r>
            <a:r>
              <a:rPr lang="it-IT" dirty="0"/>
              <a:t>non possono essere utilizzate per la codifica lossless, perché non sono definite per implementazioni intere.</a:t>
            </a:r>
          </a:p>
        </p:txBody>
      </p:sp>
      <p:pic>
        <p:nvPicPr>
          <p:cNvPr id="3" name="Immagine 2">
            <a:extLst>
              <a:ext uri="{FF2B5EF4-FFF2-40B4-BE49-F238E27FC236}">
                <a16:creationId xmlns:a16="http://schemas.microsoft.com/office/drawing/2014/main" id="{A8596CED-4857-41FD-A559-B46ADB625C5A}"/>
              </a:ext>
            </a:extLst>
          </p:cNvPr>
          <p:cNvPicPr>
            <a:picLocks noChangeAspect="1"/>
          </p:cNvPicPr>
          <p:nvPr/>
        </p:nvPicPr>
        <p:blipFill>
          <a:blip r:embed="rId3"/>
          <a:stretch>
            <a:fillRect/>
          </a:stretch>
        </p:blipFill>
        <p:spPr>
          <a:xfrm>
            <a:off x="3180232" y="1434109"/>
            <a:ext cx="2783537" cy="443753"/>
          </a:xfrm>
          <a:prstGeom prst="rect">
            <a:avLst/>
          </a:prstGeom>
        </p:spPr>
      </p:pic>
      <p:pic>
        <p:nvPicPr>
          <p:cNvPr id="7" name="Immagine 6">
            <a:extLst>
              <a:ext uri="{FF2B5EF4-FFF2-40B4-BE49-F238E27FC236}">
                <a16:creationId xmlns:a16="http://schemas.microsoft.com/office/drawing/2014/main" id="{9F1B12E5-5CAB-444A-BFA5-24FDDFFA7640}"/>
              </a:ext>
            </a:extLst>
          </p:cNvPr>
          <p:cNvPicPr>
            <a:picLocks noChangeAspect="1"/>
          </p:cNvPicPr>
          <p:nvPr/>
        </p:nvPicPr>
        <p:blipFill>
          <a:blip r:embed="rId4"/>
          <a:stretch>
            <a:fillRect/>
          </a:stretch>
        </p:blipFill>
        <p:spPr>
          <a:xfrm>
            <a:off x="3887881" y="2571751"/>
            <a:ext cx="1368239" cy="781850"/>
          </a:xfrm>
          <a:prstGeom prst="rect">
            <a:avLst/>
          </a:prstGeom>
        </p:spPr>
      </p:pic>
    </p:spTree>
    <p:extLst>
      <p:ext uri="{BB962C8B-B14F-4D97-AF65-F5344CB8AC3E}">
        <p14:creationId xmlns:p14="http://schemas.microsoft.com/office/powerpoint/2010/main" val="939015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233FC3FF-D4D9-438E-9A83-01EFD7EA63D7}"/>
              </a:ext>
            </a:extLst>
          </p:cNvPr>
          <p:cNvSpPr>
            <a:spLocks noGrp="1"/>
          </p:cNvSpPr>
          <p:nvPr>
            <p:ph type="title"/>
          </p:nvPr>
        </p:nvSpPr>
        <p:spPr/>
        <p:txBody>
          <a:bodyPr/>
          <a:lstStyle/>
          <a:p>
            <a:r>
              <a:rPr lang="it-IT" dirty="0"/>
              <a:t> </a:t>
            </a:r>
            <a:r>
              <a:rPr lang="it-IT" b="1" dirty="0"/>
              <a:t>Codifica lossless</a:t>
            </a:r>
          </a:p>
        </p:txBody>
      </p:sp>
      <p:sp>
        <p:nvSpPr>
          <p:cNvPr id="5" name="Segnaposto testo 4">
            <a:extLst>
              <a:ext uri="{FF2B5EF4-FFF2-40B4-BE49-F238E27FC236}">
                <a16:creationId xmlns:a16="http://schemas.microsoft.com/office/drawing/2014/main" id="{AC074EA4-8421-45CC-833F-27700AA9082E}"/>
              </a:ext>
            </a:extLst>
          </p:cNvPr>
          <p:cNvSpPr>
            <a:spLocks noGrp="1"/>
          </p:cNvSpPr>
          <p:nvPr>
            <p:ph type="body" idx="1"/>
          </p:nvPr>
        </p:nvSpPr>
        <p:spPr>
          <a:xfrm>
            <a:off x="619148" y="1242425"/>
            <a:ext cx="7704000" cy="3326700"/>
          </a:xfrm>
        </p:spPr>
        <p:txBody>
          <a:bodyPr/>
          <a:lstStyle/>
          <a:p>
            <a:r>
              <a:rPr lang="it-IT" dirty="0"/>
              <a:t>Formalmente, si suppone di avere un segnale discreto X composto da 2^n campioni. </a:t>
            </a:r>
          </a:p>
          <a:p>
            <a:r>
              <a:rPr lang="it-IT" dirty="0"/>
              <a:t>Funzione biunivoca  </a:t>
            </a:r>
          </a:p>
          <a:p>
            <a:endParaRPr lang="it-IT" dirty="0"/>
          </a:p>
          <a:p>
            <a:endParaRPr lang="it-IT" dirty="0"/>
          </a:p>
          <a:p>
            <a:endParaRPr lang="it-IT" dirty="0"/>
          </a:p>
          <a:p>
            <a:endParaRPr lang="it-IT" dirty="0"/>
          </a:p>
          <a:p>
            <a:endParaRPr lang="it-IT" dirty="0"/>
          </a:p>
          <a:p>
            <a:r>
              <a:rPr lang="it-IT" dirty="0"/>
              <a:t>Sono stati utilizzati il </a:t>
            </a:r>
            <a:r>
              <a:rPr lang="it-IT" b="1" dirty="0">
                <a:solidFill>
                  <a:srgbClr val="FFFF00"/>
                </a:solidFill>
              </a:rPr>
              <a:t>lifting scheme</a:t>
            </a:r>
            <a:r>
              <a:rPr lang="it-IT" dirty="0"/>
              <a:t>: partiziona il segnale in ingresso in due parti a0 e b0. Dopodiché applicherà una cascata di funzioni </a:t>
            </a:r>
            <a:r>
              <a:rPr lang="it-IT" b="1" dirty="0">
                <a:solidFill>
                  <a:srgbClr val="FFFF00"/>
                </a:solidFill>
              </a:rPr>
              <a:t>reversibili Pj (prediction) e Uj (update</a:t>
            </a:r>
            <a:r>
              <a:rPr lang="it-IT" dirty="0"/>
              <a:t>).</a:t>
            </a:r>
          </a:p>
          <a:p>
            <a:endParaRPr lang="it-IT" dirty="0"/>
          </a:p>
          <a:p>
            <a:endParaRPr lang="it-IT" dirty="0"/>
          </a:p>
          <a:p>
            <a:endParaRPr lang="it-IT" dirty="0"/>
          </a:p>
          <a:p>
            <a:endParaRPr lang="it-IT" dirty="0"/>
          </a:p>
          <a:p>
            <a:r>
              <a:rPr lang="it-IT" dirty="0"/>
              <a:t>Obiettivo fattorizzare la trasformata ricercata in un prodotto di matrici di lifting, ottenendo trasformata intera definita su R</a:t>
            </a:r>
          </a:p>
          <a:p>
            <a:endParaRPr lang="it-IT" dirty="0"/>
          </a:p>
          <a:p>
            <a:endParaRPr lang="it-IT" dirty="0"/>
          </a:p>
        </p:txBody>
      </p:sp>
      <p:pic>
        <p:nvPicPr>
          <p:cNvPr id="3" name="Immagine 2">
            <a:extLst>
              <a:ext uri="{FF2B5EF4-FFF2-40B4-BE49-F238E27FC236}">
                <a16:creationId xmlns:a16="http://schemas.microsoft.com/office/drawing/2014/main" id="{4B5EA9C0-43E5-43D4-A97E-2B0AB5BC1421}"/>
              </a:ext>
            </a:extLst>
          </p:cNvPr>
          <p:cNvPicPr>
            <a:picLocks noChangeAspect="1"/>
          </p:cNvPicPr>
          <p:nvPr/>
        </p:nvPicPr>
        <p:blipFill rotWithShape="1">
          <a:blip r:embed="rId3"/>
          <a:srcRect t="20061" r="4635" b="-1"/>
          <a:stretch/>
        </p:blipFill>
        <p:spPr>
          <a:xfrm>
            <a:off x="3236176" y="1706526"/>
            <a:ext cx="2058839" cy="481982"/>
          </a:xfrm>
          <a:prstGeom prst="rect">
            <a:avLst/>
          </a:prstGeom>
        </p:spPr>
      </p:pic>
      <p:pic>
        <p:nvPicPr>
          <p:cNvPr id="7" name="Immagine 6">
            <a:extLst>
              <a:ext uri="{FF2B5EF4-FFF2-40B4-BE49-F238E27FC236}">
                <a16:creationId xmlns:a16="http://schemas.microsoft.com/office/drawing/2014/main" id="{6C642421-8337-4025-BD4E-C527F43BB1EA}"/>
              </a:ext>
            </a:extLst>
          </p:cNvPr>
          <p:cNvPicPr>
            <a:picLocks noChangeAspect="1"/>
          </p:cNvPicPr>
          <p:nvPr/>
        </p:nvPicPr>
        <p:blipFill>
          <a:blip r:embed="rId4"/>
          <a:stretch>
            <a:fillRect/>
          </a:stretch>
        </p:blipFill>
        <p:spPr>
          <a:xfrm>
            <a:off x="2765845" y="3123978"/>
            <a:ext cx="3030589" cy="315107"/>
          </a:xfrm>
          <a:prstGeom prst="rect">
            <a:avLst/>
          </a:prstGeom>
        </p:spPr>
      </p:pic>
    </p:spTree>
    <p:extLst>
      <p:ext uri="{BB962C8B-B14F-4D97-AF65-F5344CB8AC3E}">
        <p14:creationId xmlns:p14="http://schemas.microsoft.com/office/powerpoint/2010/main" val="17732438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233FC3FF-D4D9-438E-9A83-01EFD7EA63D7}"/>
              </a:ext>
            </a:extLst>
          </p:cNvPr>
          <p:cNvSpPr>
            <a:spLocks noGrp="1"/>
          </p:cNvSpPr>
          <p:nvPr>
            <p:ph type="title"/>
          </p:nvPr>
        </p:nvSpPr>
        <p:spPr/>
        <p:txBody>
          <a:bodyPr/>
          <a:lstStyle/>
          <a:p>
            <a:r>
              <a:rPr lang="it-IT" b="1" dirty="0"/>
              <a:t>Rappresentazione grafica lifting scheme</a:t>
            </a:r>
          </a:p>
        </p:txBody>
      </p:sp>
      <p:sp>
        <p:nvSpPr>
          <p:cNvPr id="5" name="Segnaposto testo 4">
            <a:extLst>
              <a:ext uri="{FF2B5EF4-FFF2-40B4-BE49-F238E27FC236}">
                <a16:creationId xmlns:a16="http://schemas.microsoft.com/office/drawing/2014/main" id="{AC074EA4-8421-45CC-833F-27700AA9082E}"/>
              </a:ext>
            </a:extLst>
          </p:cNvPr>
          <p:cNvSpPr>
            <a:spLocks noGrp="1"/>
          </p:cNvSpPr>
          <p:nvPr>
            <p:ph type="body" idx="1"/>
          </p:nvPr>
        </p:nvSpPr>
        <p:spPr/>
        <p:txBody>
          <a:bodyPr/>
          <a:lstStyle/>
          <a:p>
            <a:pPr marL="126997" indent="0">
              <a:buNone/>
            </a:pPr>
            <a:endParaRPr lang="it-IT" dirty="0"/>
          </a:p>
          <a:p>
            <a:r>
              <a:rPr lang="it-IT" dirty="0"/>
              <a:t>Lifting scheme è applicato sul dispari Xo e pari Xe.</a:t>
            </a:r>
          </a:p>
          <a:p>
            <a:endParaRPr lang="it-IT" dirty="0"/>
          </a:p>
        </p:txBody>
      </p:sp>
      <p:pic>
        <p:nvPicPr>
          <p:cNvPr id="3" name="Immagine 2">
            <a:extLst>
              <a:ext uri="{FF2B5EF4-FFF2-40B4-BE49-F238E27FC236}">
                <a16:creationId xmlns:a16="http://schemas.microsoft.com/office/drawing/2014/main" id="{97457C28-91E4-4394-B7E8-D2A372A30E0E}"/>
              </a:ext>
            </a:extLst>
          </p:cNvPr>
          <p:cNvPicPr>
            <a:picLocks noChangeAspect="1"/>
          </p:cNvPicPr>
          <p:nvPr/>
        </p:nvPicPr>
        <p:blipFill>
          <a:blip r:embed="rId3"/>
          <a:stretch>
            <a:fillRect/>
          </a:stretch>
        </p:blipFill>
        <p:spPr>
          <a:xfrm>
            <a:off x="1498105" y="2006673"/>
            <a:ext cx="5972354" cy="1894402"/>
          </a:xfrm>
          <a:prstGeom prst="rect">
            <a:avLst/>
          </a:prstGeom>
        </p:spPr>
      </p:pic>
    </p:spTree>
    <p:extLst>
      <p:ext uri="{BB962C8B-B14F-4D97-AF65-F5344CB8AC3E}">
        <p14:creationId xmlns:p14="http://schemas.microsoft.com/office/powerpoint/2010/main" val="34820360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egnaposto testo 4">
            <a:extLst>
              <a:ext uri="{FF2B5EF4-FFF2-40B4-BE49-F238E27FC236}">
                <a16:creationId xmlns:a16="http://schemas.microsoft.com/office/drawing/2014/main" id="{AC074EA4-8421-45CC-833F-27700AA9082E}"/>
              </a:ext>
            </a:extLst>
          </p:cNvPr>
          <p:cNvSpPr>
            <a:spLocks noGrp="1"/>
          </p:cNvSpPr>
          <p:nvPr>
            <p:ph type="body" idx="1"/>
          </p:nvPr>
        </p:nvSpPr>
        <p:spPr>
          <a:xfrm>
            <a:off x="720000" y="709724"/>
            <a:ext cx="7704000" cy="3859402"/>
          </a:xfrm>
        </p:spPr>
        <p:txBody>
          <a:bodyPr/>
          <a:lstStyle/>
          <a:p>
            <a:pPr marL="126997" indent="0">
              <a:buNone/>
            </a:pPr>
            <a:endParaRPr lang="it-IT" dirty="0"/>
          </a:p>
          <a:p>
            <a:r>
              <a:rPr lang="it-IT" dirty="0"/>
              <a:t>Trasformata di Fresnel è separabile, si applica per coppie di righe o colonne consecutive.</a:t>
            </a:r>
          </a:p>
          <a:p>
            <a:r>
              <a:rPr lang="it-IT" dirty="0"/>
              <a:t>Righe dispari Xo </a:t>
            </a:r>
            <a:r>
              <a:rPr lang="it-IT" b="1" dirty="0">
                <a:solidFill>
                  <a:srgbClr val="FFFF00"/>
                </a:solidFill>
              </a:rPr>
              <a:t>prediction</a:t>
            </a:r>
            <a:r>
              <a:rPr lang="it-IT" dirty="0"/>
              <a:t> le righe pari Xe, le righe pari </a:t>
            </a:r>
            <a:r>
              <a:rPr lang="it-IT" b="1" dirty="0">
                <a:solidFill>
                  <a:srgbClr val="FFFF00"/>
                </a:solidFill>
              </a:rPr>
              <a:t>update</a:t>
            </a:r>
            <a:r>
              <a:rPr lang="it-IT" dirty="0"/>
              <a:t> le righe dispari nella procedura di Lifting scheme.</a:t>
            </a:r>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r>
              <a:rPr lang="it-IT" dirty="0"/>
              <a:t>Lifting scheme, fattorizza qualsiasi trasformata wavelet discreta con filtri finiti in una serie di operatori di convoluzione elementari, </a:t>
            </a:r>
            <a:r>
              <a:rPr lang="it-IT" b="1" dirty="0">
                <a:solidFill>
                  <a:srgbClr val="FFFF00"/>
                </a:solidFill>
              </a:rPr>
              <a:t>passi lifting</a:t>
            </a:r>
            <a:r>
              <a:rPr lang="it-IT" dirty="0"/>
              <a:t>, che riducono il numero di operazioni aritmetiche di quasi </a:t>
            </a:r>
            <a:r>
              <a:rPr lang="it-IT" b="1" dirty="0">
                <a:solidFill>
                  <a:srgbClr val="FFFF00"/>
                </a:solidFill>
              </a:rPr>
              <a:t>1/2 fattore</a:t>
            </a:r>
            <a:r>
              <a:rPr lang="it-IT" dirty="0">
                <a:solidFill>
                  <a:srgbClr val="FFFF00"/>
                </a:solidFill>
              </a:rPr>
              <a:t>.</a:t>
            </a:r>
          </a:p>
        </p:txBody>
      </p:sp>
      <p:pic>
        <p:nvPicPr>
          <p:cNvPr id="3" name="Immagine 2">
            <a:extLst>
              <a:ext uri="{FF2B5EF4-FFF2-40B4-BE49-F238E27FC236}">
                <a16:creationId xmlns:a16="http://schemas.microsoft.com/office/drawing/2014/main" id="{909C85B1-93B2-44AB-98F3-06450AC33126}"/>
              </a:ext>
            </a:extLst>
          </p:cNvPr>
          <p:cNvPicPr>
            <a:picLocks noChangeAspect="1"/>
          </p:cNvPicPr>
          <p:nvPr/>
        </p:nvPicPr>
        <p:blipFill>
          <a:blip r:embed="rId3"/>
          <a:stretch>
            <a:fillRect/>
          </a:stretch>
        </p:blipFill>
        <p:spPr>
          <a:xfrm>
            <a:off x="2603875" y="1502692"/>
            <a:ext cx="3936251" cy="2138117"/>
          </a:xfrm>
          <a:prstGeom prst="rect">
            <a:avLst/>
          </a:prstGeom>
        </p:spPr>
      </p:pic>
    </p:spTree>
    <p:extLst>
      <p:ext uri="{BB962C8B-B14F-4D97-AF65-F5344CB8AC3E}">
        <p14:creationId xmlns:p14="http://schemas.microsoft.com/office/powerpoint/2010/main" val="3232142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47A0A7F-7E4B-4299-B684-B090C6F23374}"/>
              </a:ext>
            </a:extLst>
          </p:cNvPr>
          <p:cNvSpPr>
            <a:spLocks noGrp="1"/>
          </p:cNvSpPr>
          <p:nvPr>
            <p:ph type="title"/>
          </p:nvPr>
        </p:nvSpPr>
        <p:spPr/>
        <p:txBody>
          <a:bodyPr/>
          <a:lstStyle/>
          <a:p>
            <a:r>
              <a:rPr lang="it-IT" b="1" dirty="0"/>
              <a:t>Experiments</a:t>
            </a:r>
          </a:p>
        </p:txBody>
      </p:sp>
      <p:sp>
        <p:nvSpPr>
          <p:cNvPr id="3" name="Segnaposto testo 2">
            <a:extLst>
              <a:ext uri="{FF2B5EF4-FFF2-40B4-BE49-F238E27FC236}">
                <a16:creationId xmlns:a16="http://schemas.microsoft.com/office/drawing/2014/main" id="{BF34E467-99A7-495D-B9FA-E163183E226F}"/>
              </a:ext>
            </a:extLst>
          </p:cNvPr>
          <p:cNvSpPr>
            <a:spLocks noGrp="1"/>
          </p:cNvSpPr>
          <p:nvPr>
            <p:ph type="body" idx="1"/>
          </p:nvPr>
        </p:nvSpPr>
        <p:spPr/>
        <p:txBody>
          <a:bodyPr/>
          <a:lstStyle/>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r>
              <a:rPr lang="it-IT" dirty="0"/>
              <a:t>8 ologrammi presi da 3 diversi database</a:t>
            </a:r>
          </a:p>
          <a:p>
            <a:endParaRPr lang="it-IT" dirty="0"/>
          </a:p>
          <a:p>
            <a:pPr marL="126997" indent="0">
              <a:buNone/>
            </a:pPr>
            <a:r>
              <a:rPr lang="it-IT" dirty="0"/>
              <a:t>il repository di ologrammi b-com, il database Interfere-II e il database EmergImg-HoloGrail v2</a:t>
            </a:r>
          </a:p>
          <a:p>
            <a:pPr marL="126997" indent="0">
              <a:buNone/>
            </a:pPr>
            <a:endParaRPr lang="it-IT" dirty="0"/>
          </a:p>
        </p:txBody>
      </p:sp>
      <p:pic>
        <p:nvPicPr>
          <p:cNvPr id="5" name="Immagine 4">
            <a:extLst>
              <a:ext uri="{FF2B5EF4-FFF2-40B4-BE49-F238E27FC236}">
                <a16:creationId xmlns:a16="http://schemas.microsoft.com/office/drawing/2014/main" id="{DF0BF544-336B-4AB4-BAAC-89AF85717A67}"/>
              </a:ext>
            </a:extLst>
          </p:cNvPr>
          <p:cNvPicPr>
            <a:picLocks noChangeAspect="1"/>
          </p:cNvPicPr>
          <p:nvPr/>
        </p:nvPicPr>
        <p:blipFill>
          <a:blip r:embed="rId3"/>
          <a:stretch>
            <a:fillRect/>
          </a:stretch>
        </p:blipFill>
        <p:spPr>
          <a:xfrm>
            <a:off x="1445313" y="1075754"/>
            <a:ext cx="6253374" cy="1728169"/>
          </a:xfrm>
          <a:prstGeom prst="rect">
            <a:avLst/>
          </a:prstGeom>
        </p:spPr>
      </p:pic>
    </p:spTree>
    <p:extLst>
      <p:ext uri="{BB962C8B-B14F-4D97-AF65-F5344CB8AC3E}">
        <p14:creationId xmlns:p14="http://schemas.microsoft.com/office/powerpoint/2010/main" val="25818676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testo 2">
            <a:extLst>
              <a:ext uri="{FF2B5EF4-FFF2-40B4-BE49-F238E27FC236}">
                <a16:creationId xmlns:a16="http://schemas.microsoft.com/office/drawing/2014/main" id="{6565D771-471F-4EAC-A9C8-22E30D9C0131}"/>
              </a:ext>
            </a:extLst>
          </p:cNvPr>
          <p:cNvSpPr>
            <a:spLocks noGrp="1"/>
          </p:cNvSpPr>
          <p:nvPr>
            <p:ph type="body" idx="1"/>
          </p:nvPr>
        </p:nvSpPr>
        <p:spPr/>
        <p:txBody>
          <a:bodyPr/>
          <a:lstStyle/>
          <a:p>
            <a:r>
              <a:rPr lang="it-IT" dirty="0"/>
              <a:t>Ologrammi sono stati compressi con </a:t>
            </a:r>
            <a:r>
              <a:rPr lang="it-IT" b="1" dirty="0">
                <a:solidFill>
                  <a:srgbClr val="FFFF00"/>
                </a:solidFill>
              </a:rPr>
              <a:t>JPEG 2000 modalità lossless</a:t>
            </a:r>
            <a:r>
              <a:rPr lang="it-IT" dirty="0"/>
              <a:t>, usando decomposizione wavelet intera Mallat CDF53 a 4 livelli e 32x32 blocchi di codice.</a:t>
            </a:r>
          </a:p>
          <a:p>
            <a:endParaRPr lang="it-IT" dirty="0"/>
          </a:p>
          <a:p>
            <a:endParaRPr lang="it-IT" dirty="0"/>
          </a:p>
          <a:p>
            <a:r>
              <a:rPr lang="it-IT" dirty="0"/>
              <a:t>Sono state testate due diverse configurazioni:</a:t>
            </a:r>
          </a:p>
          <a:p>
            <a:pPr marL="126997" indent="0">
              <a:buNone/>
            </a:pPr>
            <a:endParaRPr lang="it-IT" dirty="0"/>
          </a:p>
          <a:p>
            <a:pPr marL="384172" indent="-257175">
              <a:buAutoNum type="arabicParenR"/>
            </a:pPr>
            <a:r>
              <a:rPr lang="it-IT" dirty="0"/>
              <a:t>Solo </a:t>
            </a:r>
            <a:r>
              <a:rPr lang="it-IT" b="1" dirty="0">
                <a:solidFill>
                  <a:srgbClr val="FFFF00"/>
                </a:solidFill>
              </a:rPr>
              <a:t>JPEG 2000</a:t>
            </a:r>
          </a:p>
          <a:p>
            <a:pPr marL="384172" indent="-257175">
              <a:buAutoNum type="arabicParenR"/>
            </a:pPr>
            <a:endParaRPr lang="it-IT" dirty="0"/>
          </a:p>
          <a:p>
            <a:pPr marL="384172" indent="-257175">
              <a:buAutoNum type="arabicParenR"/>
            </a:pPr>
            <a:endParaRPr lang="it-IT" dirty="0"/>
          </a:p>
          <a:p>
            <a:pPr marL="384172" indent="-257175">
              <a:buAutoNum type="arabicParenR"/>
            </a:pPr>
            <a:r>
              <a:rPr lang="it-IT" b="1" dirty="0">
                <a:solidFill>
                  <a:srgbClr val="FFFF00"/>
                </a:solidFill>
              </a:rPr>
              <a:t>JPEG 2000 dopo applicazione della trasformata intera di Fresnel. </a:t>
            </a:r>
          </a:p>
          <a:p>
            <a:pPr marL="126997" indent="0">
              <a:buNone/>
            </a:pPr>
            <a:endParaRPr lang="it-IT" b="1" dirty="0">
              <a:solidFill>
                <a:srgbClr val="FFFF00"/>
              </a:solidFill>
            </a:endParaRPr>
          </a:p>
          <a:p>
            <a:pPr marL="126997" indent="0">
              <a:buNone/>
            </a:pPr>
            <a:r>
              <a:rPr lang="it-IT" dirty="0"/>
              <a:t>(16 bit per i canali di ingresso perché la trasformata intera di Fresnel potesse modificare la gamma dinamica dei valori interi).</a:t>
            </a:r>
          </a:p>
        </p:txBody>
      </p:sp>
    </p:spTree>
    <p:extLst>
      <p:ext uri="{BB962C8B-B14F-4D97-AF65-F5344CB8AC3E}">
        <p14:creationId xmlns:p14="http://schemas.microsoft.com/office/powerpoint/2010/main" val="21845633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DE7149E-19B2-417D-A1B0-B1CD12F6FD4B}"/>
              </a:ext>
            </a:extLst>
          </p:cNvPr>
          <p:cNvSpPr>
            <a:spLocks noGrp="1"/>
          </p:cNvSpPr>
          <p:nvPr>
            <p:ph type="title"/>
          </p:nvPr>
        </p:nvSpPr>
        <p:spPr>
          <a:xfrm>
            <a:off x="720000" y="315800"/>
            <a:ext cx="7704000" cy="488400"/>
          </a:xfrm>
        </p:spPr>
        <p:txBody>
          <a:bodyPr/>
          <a:lstStyle/>
          <a:p>
            <a:r>
              <a:rPr lang="it-IT" b="1" dirty="0"/>
              <a:t>Bit-rate della compressione dell’ologramma</a:t>
            </a:r>
          </a:p>
        </p:txBody>
      </p:sp>
      <p:sp>
        <p:nvSpPr>
          <p:cNvPr id="3" name="Segnaposto testo 2">
            <a:extLst>
              <a:ext uri="{FF2B5EF4-FFF2-40B4-BE49-F238E27FC236}">
                <a16:creationId xmlns:a16="http://schemas.microsoft.com/office/drawing/2014/main" id="{CEBBD7D9-F89F-438F-91FF-8095F65F6487}"/>
              </a:ext>
            </a:extLst>
          </p:cNvPr>
          <p:cNvSpPr>
            <a:spLocks noGrp="1"/>
          </p:cNvSpPr>
          <p:nvPr>
            <p:ph type="body" idx="1"/>
          </p:nvPr>
        </p:nvSpPr>
        <p:spPr>
          <a:xfrm>
            <a:off x="720000" y="1132367"/>
            <a:ext cx="7704000" cy="3628361"/>
          </a:xfrm>
        </p:spPr>
        <p:txBody>
          <a:bodyPr/>
          <a:lstStyle/>
          <a:p>
            <a:endParaRPr lang="it-IT" dirty="0"/>
          </a:p>
          <a:p>
            <a:endParaRPr lang="it-IT" dirty="0"/>
          </a:p>
          <a:p>
            <a:endParaRPr lang="it-IT" dirty="0"/>
          </a:p>
          <a:p>
            <a:endParaRPr lang="it-IT" dirty="0"/>
          </a:p>
          <a:p>
            <a:endParaRPr lang="it-IT" dirty="0"/>
          </a:p>
          <a:p>
            <a:endParaRPr lang="it-IT" dirty="0"/>
          </a:p>
          <a:p>
            <a:endParaRPr lang="it-IT" dirty="0"/>
          </a:p>
          <a:p>
            <a:endParaRPr lang="it-IT" dirty="0"/>
          </a:p>
          <a:p>
            <a:pPr marL="126997" indent="0">
              <a:buNone/>
            </a:pPr>
            <a:endParaRPr lang="it-IT" dirty="0"/>
          </a:p>
          <a:p>
            <a:pPr marL="126997" indent="0">
              <a:buNone/>
            </a:pPr>
            <a:r>
              <a:rPr lang="it-IT" dirty="0"/>
              <a:t>Bit rate della compressione dell’ologramma lossless, confrontando JPEG 2000 con Trasformata intera di Fresnel proposta + JPEG 2000.</a:t>
            </a:r>
          </a:p>
          <a:p>
            <a:endParaRPr lang="it-IT" dirty="0"/>
          </a:p>
          <a:p>
            <a:r>
              <a:rPr lang="it-IT" dirty="0"/>
              <a:t>Guadagni di velocità in bit che vanno </a:t>
            </a:r>
            <a:r>
              <a:rPr lang="it-IT" b="1" dirty="0">
                <a:solidFill>
                  <a:srgbClr val="FFFF00"/>
                </a:solidFill>
              </a:rPr>
              <a:t>da 0,12 fino a 2,83</a:t>
            </a:r>
            <a:r>
              <a:rPr lang="it-IT" dirty="0"/>
              <a:t>.</a:t>
            </a:r>
          </a:p>
          <a:p>
            <a:r>
              <a:rPr lang="it-IT" dirty="0"/>
              <a:t>Nota: guadagni per ologrammi generati dal computer repositori ologrammi b-com e database Interfere sono maggiori di quelli acquisiti otticamente.</a:t>
            </a:r>
          </a:p>
          <a:p>
            <a:endParaRPr lang="it-IT" dirty="0"/>
          </a:p>
          <a:p>
            <a:r>
              <a:rPr lang="it-IT" dirty="0"/>
              <a:t>Una possibile ragione di questa differenza potrebbe essere dovuta a fenomeni come il </a:t>
            </a:r>
            <a:r>
              <a:rPr lang="it-IT" b="1" dirty="0">
                <a:solidFill>
                  <a:srgbClr val="FFFF00"/>
                </a:solidFill>
              </a:rPr>
              <a:t>rumore speckle o leggere aberrazioni ottiche</a:t>
            </a:r>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a:p>
            <a:endParaRPr lang="it-IT" dirty="0"/>
          </a:p>
        </p:txBody>
      </p:sp>
      <p:pic>
        <p:nvPicPr>
          <p:cNvPr id="5" name="Immagine 4">
            <a:extLst>
              <a:ext uri="{FF2B5EF4-FFF2-40B4-BE49-F238E27FC236}">
                <a16:creationId xmlns:a16="http://schemas.microsoft.com/office/drawing/2014/main" id="{2E859A4A-97C7-4F20-8F72-E8313FC2283E}"/>
              </a:ext>
            </a:extLst>
          </p:cNvPr>
          <p:cNvPicPr>
            <a:picLocks noChangeAspect="1"/>
          </p:cNvPicPr>
          <p:nvPr/>
        </p:nvPicPr>
        <p:blipFill>
          <a:blip r:embed="rId3"/>
          <a:stretch>
            <a:fillRect/>
          </a:stretch>
        </p:blipFill>
        <p:spPr>
          <a:xfrm>
            <a:off x="2320281" y="830838"/>
            <a:ext cx="4503439" cy="1740913"/>
          </a:xfrm>
          <a:prstGeom prst="rect">
            <a:avLst/>
          </a:prstGeom>
        </p:spPr>
      </p:pic>
    </p:spTree>
    <p:extLst>
      <p:ext uri="{BB962C8B-B14F-4D97-AF65-F5344CB8AC3E}">
        <p14:creationId xmlns:p14="http://schemas.microsoft.com/office/powerpoint/2010/main" val="36119657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06E7D06-9306-42C0-A43A-932DC9C97D51}"/>
              </a:ext>
            </a:extLst>
          </p:cNvPr>
          <p:cNvSpPr>
            <a:spLocks noGrp="1"/>
          </p:cNvSpPr>
          <p:nvPr>
            <p:ph type="title"/>
          </p:nvPr>
        </p:nvSpPr>
        <p:spPr/>
        <p:txBody>
          <a:bodyPr/>
          <a:lstStyle/>
          <a:p>
            <a:r>
              <a:rPr lang="it-IT" b="1" dirty="0"/>
              <a:t>Complessita computazionale</a:t>
            </a:r>
          </a:p>
        </p:txBody>
      </p:sp>
      <p:sp>
        <p:nvSpPr>
          <p:cNvPr id="3" name="Segnaposto testo 2">
            <a:extLst>
              <a:ext uri="{FF2B5EF4-FFF2-40B4-BE49-F238E27FC236}">
                <a16:creationId xmlns:a16="http://schemas.microsoft.com/office/drawing/2014/main" id="{B4029467-EAF3-4955-981C-085CFF9E3A3B}"/>
              </a:ext>
            </a:extLst>
          </p:cNvPr>
          <p:cNvSpPr>
            <a:spLocks noGrp="1"/>
          </p:cNvSpPr>
          <p:nvPr>
            <p:ph type="body" idx="1"/>
          </p:nvPr>
        </p:nvSpPr>
        <p:spPr/>
        <p:txBody>
          <a:bodyPr/>
          <a:lstStyle/>
          <a:p>
            <a:r>
              <a:rPr lang="it-IT" dirty="0"/>
              <a:t>La complessità computazionale dipende principalmente dalle FFT nella trasformata di Fresnel,                 che è </a:t>
            </a:r>
            <a:r>
              <a:rPr lang="it-IT" b="1" dirty="0">
                <a:solidFill>
                  <a:srgbClr val="FFFF00"/>
                </a:solidFill>
              </a:rPr>
              <a:t>O(n log n). </a:t>
            </a:r>
          </a:p>
          <a:p>
            <a:endParaRPr lang="it-IT" dirty="0"/>
          </a:p>
          <a:p>
            <a:endParaRPr lang="it-IT" dirty="0"/>
          </a:p>
          <a:p>
            <a:r>
              <a:rPr lang="it-IT" dirty="0"/>
              <a:t>La trasformata di Fresnel viene applicata 3 volte su metà dei dati, quindi il costo totale del calcolo sarà circa del 150% rispetto all’implementazione convenzionale.</a:t>
            </a:r>
          </a:p>
          <a:p>
            <a:endParaRPr lang="it-IT" dirty="0"/>
          </a:p>
          <a:p>
            <a:endParaRPr lang="it-IT" dirty="0"/>
          </a:p>
          <a:p>
            <a:r>
              <a:rPr lang="it-IT" dirty="0"/>
              <a:t>Integrando la trasformata intera di Fresnel con JPEG 2000, otteniamo un risparmio di bit rate compreso tra 0,12 e 2,83 bpc rispetto all'implementazione predefinita di JPEG 2000 senza perdita di dati.</a:t>
            </a:r>
          </a:p>
          <a:p>
            <a:endParaRPr lang="it-IT" dirty="0"/>
          </a:p>
        </p:txBody>
      </p:sp>
    </p:spTree>
    <p:extLst>
      <p:ext uri="{BB962C8B-B14F-4D97-AF65-F5344CB8AC3E}">
        <p14:creationId xmlns:p14="http://schemas.microsoft.com/office/powerpoint/2010/main" val="39558386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6BB6CDC-66A0-4BAF-A480-67F458D0A0B6}"/>
              </a:ext>
            </a:extLst>
          </p:cNvPr>
          <p:cNvSpPr>
            <a:spLocks noGrp="1"/>
          </p:cNvSpPr>
          <p:nvPr>
            <p:ph type="title"/>
          </p:nvPr>
        </p:nvSpPr>
        <p:spPr/>
        <p:txBody>
          <a:bodyPr/>
          <a:lstStyle/>
          <a:p>
            <a:r>
              <a:rPr lang="it-IT" b="1" dirty="0"/>
              <a:t>Ricerche</a:t>
            </a:r>
            <a:r>
              <a:rPr lang="it-IT" dirty="0"/>
              <a:t> </a:t>
            </a:r>
          </a:p>
        </p:txBody>
      </p:sp>
      <p:sp>
        <p:nvSpPr>
          <p:cNvPr id="3" name="Segnaposto testo 2">
            <a:extLst>
              <a:ext uri="{FF2B5EF4-FFF2-40B4-BE49-F238E27FC236}">
                <a16:creationId xmlns:a16="http://schemas.microsoft.com/office/drawing/2014/main" id="{FDE06E42-9866-4BE6-ADF2-EE74476ADDE0}"/>
              </a:ext>
            </a:extLst>
          </p:cNvPr>
          <p:cNvSpPr>
            <a:spLocks noGrp="1"/>
          </p:cNvSpPr>
          <p:nvPr>
            <p:ph type="body" idx="1"/>
          </p:nvPr>
        </p:nvSpPr>
        <p:spPr/>
        <p:txBody>
          <a:bodyPr/>
          <a:lstStyle/>
          <a:p>
            <a:endParaRPr lang="it-IT" dirty="0"/>
          </a:p>
          <a:p>
            <a:r>
              <a:rPr lang="it-IT" dirty="0"/>
              <a:t>Primi tentativi di codifica: </a:t>
            </a:r>
            <a:r>
              <a:rPr lang="it-IT" b="1" dirty="0">
                <a:solidFill>
                  <a:srgbClr val="FFFF00"/>
                </a:solidFill>
              </a:rPr>
              <a:t>ologrammi come immagini 2D </a:t>
            </a:r>
            <a:r>
              <a:rPr lang="it-IT" dirty="0"/>
              <a:t>tramite LZ77, LZW e Huffman agli ologrammi generati dal metodo dell’interferometria a sfasamento. </a:t>
            </a:r>
          </a:p>
          <a:p>
            <a:endParaRPr lang="it-IT" dirty="0"/>
          </a:p>
          <a:p>
            <a:r>
              <a:rPr lang="it-IT" dirty="0"/>
              <a:t>Ologrammi generati dal metodo olografia digitale a sfasamento e la compressione viene eseguita mediante </a:t>
            </a:r>
            <a:r>
              <a:rPr lang="it-IT" b="1" dirty="0">
                <a:solidFill>
                  <a:srgbClr val="FFFF00"/>
                </a:solidFill>
              </a:rPr>
              <a:t>quantizzazione scalare </a:t>
            </a:r>
            <a:r>
              <a:rPr lang="it-IT" dirty="0"/>
              <a:t>(uniforme e adattiva) e mediante quantizzazione vettoriale, usando algoritmo </a:t>
            </a:r>
            <a:r>
              <a:rPr lang="it-IT" b="1" dirty="0">
                <a:solidFill>
                  <a:srgbClr val="FFFF00"/>
                </a:solidFill>
              </a:rPr>
              <a:t>Linde-Buzo-Gray LGB</a:t>
            </a:r>
          </a:p>
          <a:p>
            <a:pPr lvl="1"/>
            <a:r>
              <a:rPr lang="it-IT" dirty="0"/>
              <a:t>JPEG e JPEG 2000</a:t>
            </a:r>
          </a:p>
          <a:p>
            <a:pPr lvl="1"/>
            <a:r>
              <a:rPr lang="it-IT" dirty="0"/>
              <a:t>Test di compressione (Peixeiro) con standard video H.264/AVC e H.265/HEVC su ologrammi generati da computer di oggetti virtuali in scala di grigi. Test mostrano migliori prestazioni di distorsione della velocità tramite H.265/HEVC </a:t>
            </a:r>
          </a:p>
          <a:p>
            <a:endParaRPr lang="it-IT" dirty="0"/>
          </a:p>
          <a:p>
            <a:endParaRPr lang="it-IT" dirty="0"/>
          </a:p>
        </p:txBody>
      </p:sp>
    </p:spTree>
    <p:extLst>
      <p:ext uri="{BB962C8B-B14F-4D97-AF65-F5344CB8AC3E}">
        <p14:creationId xmlns:p14="http://schemas.microsoft.com/office/powerpoint/2010/main" val="22500805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FE9BCDA-19C6-4E4D-9118-3F38B1204A09}"/>
              </a:ext>
            </a:extLst>
          </p:cNvPr>
          <p:cNvSpPr>
            <a:spLocks noGrp="1"/>
          </p:cNvSpPr>
          <p:nvPr>
            <p:ph type="title"/>
          </p:nvPr>
        </p:nvSpPr>
        <p:spPr/>
        <p:txBody>
          <a:bodyPr/>
          <a:lstStyle/>
          <a:p>
            <a:r>
              <a:rPr lang="it-IT" dirty="0"/>
              <a:t>indice</a:t>
            </a:r>
          </a:p>
        </p:txBody>
      </p:sp>
      <p:sp>
        <p:nvSpPr>
          <p:cNvPr id="3" name="Segnaposto testo 2">
            <a:extLst>
              <a:ext uri="{FF2B5EF4-FFF2-40B4-BE49-F238E27FC236}">
                <a16:creationId xmlns:a16="http://schemas.microsoft.com/office/drawing/2014/main" id="{4C173BC6-35B1-4FCB-8243-35C64471435C}"/>
              </a:ext>
            </a:extLst>
          </p:cNvPr>
          <p:cNvSpPr>
            <a:spLocks noGrp="1"/>
          </p:cNvSpPr>
          <p:nvPr>
            <p:ph type="body" idx="1"/>
          </p:nvPr>
        </p:nvSpPr>
        <p:spPr/>
        <p:txBody>
          <a:bodyPr/>
          <a:lstStyle/>
          <a:p>
            <a:r>
              <a:rPr lang="it-IT" sz="2000" dirty="0">
                <a:solidFill>
                  <a:schemeClr val="tx1"/>
                </a:solidFill>
              </a:rPr>
              <a:t>Introduzione</a:t>
            </a:r>
          </a:p>
          <a:p>
            <a:endParaRPr lang="it-IT" sz="2000" dirty="0"/>
          </a:p>
          <a:p>
            <a:r>
              <a:rPr lang="it-IT" sz="2000" dirty="0">
                <a:solidFill>
                  <a:schemeClr val="tx1"/>
                </a:solidFill>
              </a:rPr>
              <a:t>Olografia</a:t>
            </a:r>
          </a:p>
          <a:p>
            <a:pPr marL="127000" indent="0">
              <a:buNone/>
            </a:pPr>
            <a:endParaRPr lang="it-IT" sz="2000" dirty="0"/>
          </a:p>
          <a:p>
            <a:r>
              <a:rPr lang="it-IT" sz="2000" dirty="0">
                <a:solidFill>
                  <a:schemeClr val="tx1"/>
                </a:solidFill>
              </a:rPr>
              <a:t>Metodologia</a:t>
            </a:r>
          </a:p>
          <a:p>
            <a:endParaRPr lang="it-IT" sz="2000" dirty="0"/>
          </a:p>
          <a:p>
            <a:r>
              <a:rPr lang="it-IT" sz="2000" dirty="0">
                <a:solidFill>
                  <a:schemeClr val="tx1"/>
                </a:solidFill>
              </a:rPr>
              <a:t>Esperimenti</a:t>
            </a:r>
          </a:p>
          <a:p>
            <a:endParaRPr lang="it-IT" sz="2000" dirty="0"/>
          </a:p>
          <a:p>
            <a:r>
              <a:rPr lang="it-IT" sz="2000" dirty="0">
                <a:solidFill>
                  <a:schemeClr val="tx1"/>
                </a:solidFill>
              </a:rPr>
              <a:t>Conclusioni</a:t>
            </a:r>
            <a:endParaRPr lang="it-IT" dirty="0">
              <a:solidFill>
                <a:schemeClr val="tx1"/>
              </a:solidFill>
            </a:endParaRPr>
          </a:p>
        </p:txBody>
      </p:sp>
    </p:spTree>
    <p:extLst>
      <p:ext uri="{BB962C8B-B14F-4D97-AF65-F5344CB8AC3E}">
        <p14:creationId xmlns:p14="http://schemas.microsoft.com/office/powerpoint/2010/main" val="11448450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1FA4076-1F91-46F7-968A-E4DE1CBF03C3}"/>
              </a:ext>
            </a:extLst>
          </p:cNvPr>
          <p:cNvSpPr>
            <a:spLocks noGrp="1"/>
          </p:cNvSpPr>
          <p:nvPr>
            <p:ph type="title"/>
          </p:nvPr>
        </p:nvSpPr>
        <p:spPr/>
        <p:txBody>
          <a:bodyPr/>
          <a:lstStyle/>
          <a:p>
            <a:r>
              <a:rPr lang="it-IT" b="1" dirty="0"/>
              <a:t>Conclusioni</a:t>
            </a:r>
          </a:p>
        </p:txBody>
      </p:sp>
      <p:sp>
        <p:nvSpPr>
          <p:cNvPr id="3" name="Segnaposto testo 2">
            <a:extLst>
              <a:ext uri="{FF2B5EF4-FFF2-40B4-BE49-F238E27FC236}">
                <a16:creationId xmlns:a16="http://schemas.microsoft.com/office/drawing/2014/main" id="{BD429205-FC51-4F64-99E6-F3E9FBB8A327}"/>
              </a:ext>
            </a:extLst>
          </p:cNvPr>
          <p:cNvSpPr>
            <a:spLocks noGrp="1"/>
          </p:cNvSpPr>
          <p:nvPr>
            <p:ph type="body" idx="1"/>
          </p:nvPr>
        </p:nvSpPr>
        <p:spPr>
          <a:xfrm>
            <a:off x="645928" y="1242425"/>
            <a:ext cx="7886699" cy="3326700"/>
          </a:xfrm>
        </p:spPr>
        <p:txBody>
          <a:bodyPr/>
          <a:lstStyle/>
          <a:p>
            <a:r>
              <a:rPr lang="it-IT" b="0" i="0" dirty="0">
                <a:solidFill>
                  <a:schemeClr val="tx1"/>
                </a:solidFill>
                <a:effectLst/>
                <a:latin typeface="Open Sans" panose="020B0606030504020204" pitchFamily="34" charset="0"/>
              </a:rPr>
              <a:t>Si noti che la codifica nell'ologramma nel object </a:t>
            </a:r>
            <a:r>
              <a:rPr lang="it-IT" dirty="0">
                <a:solidFill>
                  <a:schemeClr val="tx1"/>
                </a:solidFill>
                <a:latin typeface="Open Sans" panose="020B0606030504020204" pitchFamily="34" charset="0"/>
              </a:rPr>
              <a:t>plane </a:t>
            </a:r>
            <a:r>
              <a:rPr lang="it-IT" b="0" i="0" dirty="0">
                <a:solidFill>
                  <a:schemeClr val="tx1"/>
                </a:solidFill>
                <a:effectLst/>
                <a:latin typeface="Open Sans" panose="020B0606030504020204" pitchFamily="34" charset="0"/>
              </a:rPr>
              <a:t>presenta vantaggi e svantaggi. </a:t>
            </a:r>
          </a:p>
          <a:p>
            <a:endParaRPr lang="it-IT" b="0" i="0" dirty="0">
              <a:solidFill>
                <a:schemeClr val="tx1"/>
              </a:solidFill>
              <a:effectLst/>
              <a:latin typeface="Open Sans" panose="020B0606030504020204" pitchFamily="34" charset="0"/>
            </a:endParaRPr>
          </a:p>
          <a:p>
            <a:endParaRPr lang="it-IT" b="0" i="0" dirty="0">
              <a:solidFill>
                <a:schemeClr val="tx1"/>
              </a:solidFill>
              <a:effectLst/>
              <a:latin typeface="Open Sans" panose="020B0606030504020204" pitchFamily="34" charset="0"/>
            </a:endParaRPr>
          </a:p>
          <a:p>
            <a:r>
              <a:rPr lang="it-IT" b="0" i="0" dirty="0">
                <a:solidFill>
                  <a:schemeClr val="tx1"/>
                </a:solidFill>
                <a:effectLst/>
                <a:latin typeface="Open Sans" panose="020B0606030504020204" pitchFamily="34" charset="0"/>
              </a:rPr>
              <a:t>La codifica del object plane ha l'interessante caratteristica che per le scene semi-piatte tutto il contenuto è ragionevolmente a fuoco,  e quindi è possibile utilizzare i classici motori di compressione 2D. </a:t>
            </a:r>
          </a:p>
          <a:p>
            <a:endParaRPr lang="it-IT" b="0" i="0" dirty="0">
              <a:solidFill>
                <a:schemeClr val="tx1"/>
              </a:solidFill>
              <a:effectLst/>
              <a:latin typeface="Open Sans" panose="020B0606030504020204" pitchFamily="34" charset="0"/>
            </a:endParaRPr>
          </a:p>
          <a:p>
            <a:endParaRPr lang="it-IT" b="0" i="0" dirty="0">
              <a:solidFill>
                <a:schemeClr val="tx1"/>
              </a:solidFill>
              <a:effectLst/>
              <a:latin typeface="Open Sans" panose="020B0606030504020204" pitchFamily="34" charset="0"/>
            </a:endParaRPr>
          </a:p>
          <a:p>
            <a:r>
              <a:rPr lang="it-IT" b="0" i="0" dirty="0">
                <a:solidFill>
                  <a:schemeClr val="tx1"/>
                </a:solidFill>
                <a:effectLst/>
                <a:latin typeface="Open Sans" panose="020B0606030504020204" pitchFamily="34" charset="0"/>
              </a:rPr>
              <a:t>Sfortunatamente, ciò richiede una </a:t>
            </a:r>
            <a:r>
              <a:rPr lang="it-IT" b="1" i="0" dirty="0">
                <a:solidFill>
                  <a:srgbClr val="FFFF00"/>
                </a:solidFill>
                <a:effectLst/>
                <a:latin typeface="Open Sans" panose="020B0606030504020204" pitchFamily="34" charset="0"/>
              </a:rPr>
              <a:t>fase di propagazione della luce </a:t>
            </a:r>
            <a:r>
              <a:rPr lang="it-IT" b="0" i="0" dirty="0">
                <a:solidFill>
                  <a:schemeClr val="tx1"/>
                </a:solidFill>
                <a:effectLst/>
                <a:latin typeface="Open Sans" panose="020B0606030504020204" pitchFamily="34" charset="0"/>
              </a:rPr>
              <a:t>all'indietro prima della codifica e una fase di propagazione in avanti prima del </a:t>
            </a:r>
            <a:r>
              <a:rPr lang="it-IT" b="1" i="0" dirty="0">
                <a:solidFill>
                  <a:srgbClr val="FFFF00"/>
                </a:solidFill>
                <a:effectLst/>
                <a:latin typeface="Open Sans" panose="020B0606030504020204" pitchFamily="34" charset="0"/>
              </a:rPr>
              <a:t>rendering</a:t>
            </a:r>
            <a:r>
              <a:rPr lang="it-IT" b="0" i="0" dirty="0">
                <a:solidFill>
                  <a:schemeClr val="tx1"/>
                </a:solidFill>
                <a:effectLst/>
                <a:latin typeface="Open Sans" panose="020B0606030504020204" pitchFamily="34" charset="0"/>
              </a:rPr>
              <a:t>,  </a:t>
            </a:r>
            <a:r>
              <a:rPr lang="it-IT" b="1" i="0" dirty="0">
                <a:solidFill>
                  <a:srgbClr val="FFFF00"/>
                </a:solidFill>
                <a:effectLst/>
                <a:latin typeface="Open Sans" panose="020B0606030504020204" pitchFamily="34" charset="0"/>
              </a:rPr>
              <a:t>aumentando la complessità computazionale</a:t>
            </a:r>
            <a:r>
              <a:rPr lang="it-IT" b="0" i="0" dirty="0">
                <a:solidFill>
                  <a:schemeClr val="tx1"/>
                </a:solidFill>
                <a:effectLst/>
                <a:latin typeface="Open Sans" panose="020B0606030504020204" pitchFamily="34" charset="0"/>
              </a:rPr>
              <a:t>. Inoltre non riesce a gestire scene profonde.</a:t>
            </a:r>
            <a:endParaRPr lang="it-IT" dirty="0">
              <a:solidFill>
                <a:schemeClr val="tx1"/>
              </a:solidFill>
            </a:endParaRPr>
          </a:p>
          <a:p>
            <a:endParaRPr lang="it-IT" dirty="0"/>
          </a:p>
        </p:txBody>
      </p:sp>
    </p:spTree>
    <p:extLst>
      <p:ext uri="{BB962C8B-B14F-4D97-AF65-F5344CB8AC3E}">
        <p14:creationId xmlns:p14="http://schemas.microsoft.com/office/powerpoint/2010/main" val="39734892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76"/>
        <p:cNvGrpSpPr/>
        <p:nvPr/>
      </p:nvGrpSpPr>
      <p:grpSpPr>
        <a:xfrm>
          <a:off x="0" y="0"/>
          <a:ext cx="0" cy="0"/>
          <a:chOff x="0" y="0"/>
          <a:chExt cx="0" cy="0"/>
        </a:xfrm>
      </p:grpSpPr>
      <p:sp>
        <p:nvSpPr>
          <p:cNvPr id="1877" name="Google Shape;1877;p25"/>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it-IT" dirty="0">
                <a:latin typeface="Bebas Neue"/>
                <a:ea typeface="Bebas Neue"/>
                <a:cs typeface="Bebas Neue"/>
                <a:sym typeface="Bebas Neue"/>
              </a:rPr>
              <a:t>Introduzione</a:t>
            </a:r>
            <a:endParaRPr dirty="0">
              <a:latin typeface="Bebas Neue"/>
              <a:ea typeface="Bebas Neue"/>
              <a:cs typeface="Bebas Neue"/>
              <a:sym typeface="Bebas Neue"/>
            </a:endParaRPr>
          </a:p>
        </p:txBody>
      </p:sp>
      <p:sp>
        <p:nvSpPr>
          <p:cNvPr id="1878" name="Google Shape;1878;p25"/>
          <p:cNvSpPr txBox="1">
            <a:spLocks noGrp="1"/>
          </p:cNvSpPr>
          <p:nvPr>
            <p:ph type="body" idx="1"/>
          </p:nvPr>
        </p:nvSpPr>
        <p:spPr>
          <a:xfrm>
            <a:off x="645750" y="1136494"/>
            <a:ext cx="7852500" cy="3618850"/>
          </a:xfrm>
          <a:prstGeom prst="rect">
            <a:avLst/>
          </a:prstGeom>
        </p:spPr>
        <p:txBody>
          <a:bodyPr spcFirstLastPara="1" wrap="square" lIns="0" tIns="0" rIns="0" bIns="0" anchor="t" anchorCtr="0">
            <a:noAutofit/>
          </a:bodyPr>
          <a:lstStyle/>
          <a:p>
            <a:pPr marL="171450" indent="-171450">
              <a:lnSpc>
                <a:spcPct val="150000"/>
              </a:lnSpc>
            </a:pPr>
            <a:r>
              <a:rPr lang="en-US" b="1" dirty="0">
                <a:solidFill>
                  <a:srgbClr val="FFFF00"/>
                </a:solidFill>
              </a:rPr>
              <a:t>Olografia:</a:t>
            </a:r>
            <a:r>
              <a:rPr lang="en-US" b="1" dirty="0">
                <a:solidFill>
                  <a:schemeClr val="tx1"/>
                </a:solidFill>
              </a:rPr>
              <a:t> </a:t>
            </a:r>
            <a:r>
              <a:rPr lang="en-US" sz="1400" dirty="0">
                <a:solidFill>
                  <a:schemeClr val="tx1"/>
                </a:solidFill>
                <a:latin typeface="Tw Cen MT" panose="020B0602020104020603" pitchFamily="34" charset="77"/>
              </a:rPr>
              <a:t>è una specifica tecnica di </a:t>
            </a:r>
            <a:r>
              <a:rPr lang="it-IT" sz="1400" dirty="0">
                <a:solidFill>
                  <a:schemeClr val="tx1"/>
                </a:solidFill>
                <a:latin typeface="Tw Cen MT" panose="020B0602020104020603" pitchFamily="34" charset="77"/>
              </a:rPr>
              <a:t>visualizzazione</a:t>
            </a:r>
            <a:r>
              <a:rPr lang="en-US" sz="1400" dirty="0">
                <a:solidFill>
                  <a:schemeClr val="tx1"/>
                </a:solidFill>
                <a:latin typeface="Tw Cen MT" panose="020B0602020104020603" pitchFamily="34" charset="77"/>
              </a:rPr>
              <a:t> delle immagini in tre dimensioni impiegando un fascio di luce coerente</a:t>
            </a:r>
          </a:p>
          <a:p>
            <a:pPr marL="171450" indent="-171450">
              <a:lnSpc>
                <a:spcPct val="150000"/>
              </a:lnSpc>
            </a:pPr>
            <a:endParaRPr lang="en-US" sz="1400" dirty="0">
              <a:solidFill>
                <a:schemeClr val="tx1"/>
              </a:solidFill>
              <a:latin typeface="Tw Cen MT" panose="020B0602020104020603" pitchFamily="34" charset="77"/>
            </a:endParaRPr>
          </a:p>
          <a:p>
            <a:pPr marL="171450" indent="-171450">
              <a:lnSpc>
                <a:spcPct val="150000"/>
              </a:lnSpc>
            </a:pPr>
            <a:r>
              <a:rPr lang="en-US" sz="1400" dirty="0">
                <a:solidFill>
                  <a:schemeClr val="tx1"/>
                </a:solidFill>
                <a:latin typeface="Tw Cen MT" panose="020B0602020104020603" pitchFamily="34" charset="77"/>
              </a:rPr>
              <a:t>Inventato nel 1948 dal fisico ungherese Dennis Gabor</a:t>
            </a:r>
          </a:p>
          <a:p>
            <a:pPr marL="171450" indent="-171450">
              <a:lnSpc>
                <a:spcPct val="150000"/>
              </a:lnSpc>
            </a:pPr>
            <a:endParaRPr lang="en-US" sz="1400" dirty="0">
              <a:solidFill>
                <a:schemeClr val="tx1"/>
              </a:solidFill>
              <a:latin typeface="Tw Cen MT" panose="020B0602020104020603" pitchFamily="34" charset="77"/>
            </a:endParaRPr>
          </a:p>
          <a:p>
            <a:pPr marL="171450" indent="-171450">
              <a:lnSpc>
                <a:spcPct val="150000"/>
              </a:lnSpc>
            </a:pPr>
            <a:r>
              <a:rPr lang="en-US" sz="1400" dirty="0">
                <a:solidFill>
                  <a:schemeClr val="tx1"/>
                </a:solidFill>
                <a:latin typeface="Tw Cen MT" panose="020B0602020104020603" pitchFamily="34" charset="77"/>
              </a:rPr>
              <a:t>L’idea non fu valorizzata fino ai primi anni Sessanta , periodo nel quale</a:t>
            </a:r>
          </a:p>
          <a:p>
            <a:pPr marL="0" indent="0">
              <a:lnSpc>
                <a:spcPct val="150000"/>
              </a:lnSpc>
              <a:buNone/>
            </a:pPr>
            <a:r>
              <a:rPr lang="en-US" sz="1400" dirty="0">
                <a:solidFill>
                  <a:schemeClr val="tx1"/>
                </a:solidFill>
                <a:latin typeface="Tw Cen MT" panose="020B0602020104020603" pitchFamily="34" charset="77"/>
              </a:rPr>
              <a:t>    iniziarono a fare la loro comparsa le sorgente di luce coerente. </a:t>
            </a:r>
          </a:p>
          <a:p>
            <a:pPr marL="0" indent="0">
              <a:lnSpc>
                <a:spcPct val="150000"/>
              </a:lnSpc>
              <a:buNone/>
            </a:pPr>
            <a:endParaRPr lang="en-US" sz="1400" dirty="0">
              <a:solidFill>
                <a:schemeClr val="tx1"/>
              </a:solidFill>
              <a:latin typeface="Tw Cen MT" panose="020B0602020104020603" pitchFamily="34" charset="77"/>
            </a:endParaRPr>
          </a:p>
          <a:p>
            <a:pPr marL="0" indent="0">
              <a:lnSpc>
                <a:spcPct val="150000"/>
              </a:lnSpc>
              <a:buNone/>
            </a:pPr>
            <a:endParaRPr lang="en-US" sz="1400" dirty="0">
              <a:solidFill>
                <a:schemeClr val="tx1"/>
              </a:solidFill>
              <a:latin typeface="Tw Cen MT" panose="020B0602020104020603" pitchFamily="34" charset="77"/>
            </a:endParaRPr>
          </a:p>
        </p:txBody>
      </p:sp>
      <p:pic>
        <p:nvPicPr>
          <p:cNvPr id="1026" name="Picture 2" descr="Gli ologrammi di Star Wars presto nella nostra vita | Mackerkun">
            <a:extLst>
              <a:ext uri="{FF2B5EF4-FFF2-40B4-BE49-F238E27FC236}">
                <a16:creationId xmlns:a16="http://schemas.microsoft.com/office/drawing/2014/main" id="{E9CD826C-D45C-4D2C-A002-7F306E6B187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0578" t="19565" r="2486"/>
          <a:stretch/>
        </p:blipFill>
        <p:spPr bwMode="auto">
          <a:xfrm>
            <a:off x="6235501" y="2882281"/>
            <a:ext cx="2524271" cy="1687312"/>
          </a:xfrm>
          <a:prstGeom prst="rect">
            <a:avLst/>
          </a:prstGeom>
          <a:noFill/>
          <a:extLst>
            <a:ext uri="{909E8E84-426E-40DD-AFC4-6F175D3DCCD1}">
              <a14:hiddenFill xmlns:a14="http://schemas.microsoft.com/office/drawing/2010/main">
                <a:solidFill>
                  <a:srgbClr val="FFFFFF"/>
                </a:solidFill>
              </a14:hiddenFill>
            </a:ext>
          </a:extLst>
        </p:spPr>
      </p:pic>
      <p:pic>
        <p:nvPicPr>
          <p:cNvPr id="3" name="Immagine 2">
            <a:extLst>
              <a:ext uri="{FF2B5EF4-FFF2-40B4-BE49-F238E27FC236}">
                <a16:creationId xmlns:a16="http://schemas.microsoft.com/office/drawing/2014/main" id="{7A445B10-E4CA-4FE3-A6F6-B0900AC50C99}"/>
              </a:ext>
            </a:extLst>
          </p:cNvPr>
          <p:cNvPicPr>
            <a:picLocks noChangeAspect="1"/>
          </p:cNvPicPr>
          <p:nvPr/>
        </p:nvPicPr>
        <p:blipFill>
          <a:blip r:embed="rId4"/>
          <a:stretch>
            <a:fillRect/>
          </a:stretch>
        </p:blipFill>
        <p:spPr>
          <a:xfrm>
            <a:off x="645750" y="3514174"/>
            <a:ext cx="1046089" cy="143881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CCE69ED-4B3D-43D4-966A-A15DB0D3FE20}"/>
              </a:ext>
            </a:extLst>
          </p:cNvPr>
          <p:cNvSpPr>
            <a:spLocks noGrp="1"/>
          </p:cNvSpPr>
          <p:nvPr>
            <p:ph type="title"/>
          </p:nvPr>
        </p:nvSpPr>
        <p:spPr/>
        <p:txBody>
          <a:bodyPr/>
          <a:lstStyle/>
          <a:p>
            <a:r>
              <a:rPr lang="it-IT" dirty="0"/>
              <a:t>Ologramma: riproduzione</a:t>
            </a:r>
          </a:p>
        </p:txBody>
      </p:sp>
      <p:pic>
        <p:nvPicPr>
          <p:cNvPr id="5" name="Immagine 4">
            <a:extLst>
              <a:ext uri="{FF2B5EF4-FFF2-40B4-BE49-F238E27FC236}">
                <a16:creationId xmlns:a16="http://schemas.microsoft.com/office/drawing/2014/main" id="{58BC0712-5AFE-46AB-8CFB-291691FAFB4B}"/>
              </a:ext>
            </a:extLst>
          </p:cNvPr>
          <p:cNvPicPr>
            <a:picLocks noChangeAspect="1"/>
          </p:cNvPicPr>
          <p:nvPr/>
        </p:nvPicPr>
        <p:blipFill>
          <a:blip r:embed="rId3"/>
          <a:stretch>
            <a:fillRect/>
          </a:stretch>
        </p:blipFill>
        <p:spPr>
          <a:xfrm>
            <a:off x="2348535" y="1482574"/>
            <a:ext cx="4221846" cy="2347163"/>
          </a:xfrm>
          <a:prstGeom prst="rect">
            <a:avLst/>
          </a:prstGeom>
        </p:spPr>
      </p:pic>
    </p:spTree>
    <p:extLst>
      <p:ext uri="{BB962C8B-B14F-4D97-AF65-F5344CB8AC3E}">
        <p14:creationId xmlns:p14="http://schemas.microsoft.com/office/powerpoint/2010/main" val="4112257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25E4CD2-9EEE-446C-BF12-F4278D495FE8}"/>
              </a:ext>
            </a:extLst>
          </p:cNvPr>
          <p:cNvSpPr>
            <a:spLocks noGrp="1"/>
          </p:cNvSpPr>
          <p:nvPr>
            <p:ph type="title"/>
          </p:nvPr>
        </p:nvSpPr>
        <p:spPr/>
        <p:txBody>
          <a:bodyPr/>
          <a:lstStyle/>
          <a:p>
            <a:r>
              <a:rPr lang="it-IT" dirty="0"/>
              <a:t>Ologramma: cos’è</a:t>
            </a:r>
          </a:p>
        </p:txBody>
      </p:sp>
      <p:sp>
        <p:nvSpPr>
          <p:cNvPr id="3" name="Segnaposto testo 2">
            <a:extLst>
              <a:ext uri="{FF2B5EF4-FFF2-40B4-BE49-F238E27FC236}">
                <a16:creationId xmlns:a16="http://schemas.microsoft.com/office/drawing/2014/main" id="{67845D95-4895-4FC5-A79B-530044B6C935}"/>
              </a:ext>
            </a:extLst>
          </p:cNvPr>
          <p:cNvSpPr>
            <a:spLocks noGrp="1"/>
          </p:cNvSpPr>
          <p:nvPr>
            <p:ph type="body" idx="1"/>
          </p:nvPr>
        </p:nvSpPr>
        <p:spPr/>
        <p:txBody>
          <a:bodyPr/>
          <a:lstStyle/>
          <a:p>
            <a:pPr marL="127000" indent="0">
              <a:buNone/>
            </a:pPr>
            <a:endParaRPr lang="it-IT" dirty="0"/>
          </a:p>
          <a:p>
            <a:r>
              <a:rPr lang="it-IT" dirty="0"/>
              <a:t>L’ologramma si basa sulla registrazione sia dell’ampiezza che della fase del fronte d’onda della luce di un oggetto. Ciò può essere elaborato digitalmente per estrarre informazioni 3D oppure può essere inviato a un a Spatial Light Modulator (SLM) per visualizzare l’ologramma</a:t>
            </a:r>
          </a:p>
          <a:p>
            <a:endParaRPr lang="it-IT" dirty="0"/>
          </a:p>
          <a:p>
            <a:endParaRPr lang="it-IT" dirty="0"/>
          </a:p>
          <a:p>
            <a:r>
              <a:rPr lang="it-IT" dirty="0"/>
              <a:t>Gli ologrammi digitali possono essere generati al computer simulando la diffrazione numerica per favorire i sistemi di visualizzazione. Per 3 motivi</a:t>
            </a:r>
          </a:p>
          <a:p>
            <a:pPr lvl="1"/>
            <a:r>
              <a:rPr lang="it-IT" sz="1200" dirty="0"/>
              <a:t>Risoluzioni della fotocamera</a:t>
            </a:r>
          </a:p>
          <a:p>
            <a:pPr lvl="1"/>
            <a:r>
              <a:rPr lang="it-IT" sz="1200" dirty="0"/>
              <a:t>Limiti di dimensioni </a:t>
            </a:r>
          </a:p>
          <a:p>
            <a:pPr lvl="1"/>
            <a:r>
              <a:rPr lang="it-IT" sz="1200" dirty="0"/>
              <a:t>Posizionamento dell’oggetto</a:t>
            </a:r>
          </a:p>
          <a:p>
            <a:endParaRPr lang="it-IT" dirty="0"/>
          </a:p>
          <a:p>
            <a:pPr marL="127000" indent="0">
              <a:buNone/>
            </a:pPr>
            <a:endParaRPr lang="it-IT" dirty="0"/>
          </a:p>
        </p:txBody>
      </p:sp>
      <p:pic>
        <p:nvPicPr>
          <p:cNvPr id="5" name="Immagine 4">
            <a:extLst>
              <a:ext uri="{FF2B5EF4-FFF2-40B4-BE49-F238E27FC236}">
                <a16:creationId xmlns:a16="http://schemas.microsoft.com/office/drawing/2014/main" id="{8F4E7CC5-564B-45B7-9F8B-B341EB2044A4}"/>
              </a:ext>
            </a:extLst>
          </p:cNvPr>
          <p:cNvPicPr>
            <a:picLocks noChangeAspect="1"/>
          </p:cNvPicPr>
          <p:nvPr/>
        </p:nvPicPr>
        <p:blipFill>
          <a:blip r:embed="rId3"/>
          <a:stretch>
            <a:fillRect/>
          </a:stretch>
        </p:blipFill>
        <p:spPr>
          <a:xfrm>
            <a:off x="5793250" y="2571750"/>
            <a:ext cx="1930185" cy="1930185"/>
          </a:xfrm>
          <a:prstGeom prst="rect">
            <a:avLst/>
          </a:prstGeom>
        </p:spPr>
      </p:pic>
    </p:spTree>
    <p:extLst>
      <p:ext uri="{BB962C8B-B14F-4D97-AF65-F5344CB8AC3E}">
        <p14:creationId xmlns:p14="http://schemas.microsoft.com/office/powerpoint/2010/main" val="2917921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E84EB23-31CB-4FDD-8343-7659149174E8}"/>
              </a:ext>
            </a:extLst>
          </p:cNvPr>
          <p:cNvSpPr>
            <a:spLocks noGrp="1"/>
          </p:cNvSpPr>
          <p:nvPr>
            <p:ph type="title"/>
          </p:nvPr>
        </p:nvSpPr>
        <p:spPr/>
        <p:txBody>
          <a:bodyPr/>
          <a:lstStyle/>
          <a:p>
            <a:r>
              <a:rPr lang="it-IT" dirty="0"/>
              <a:t>Ologramma: rappresentazione</a:t>
            </a:r>
          </a:p>
        </p:txBody>
      </p:sp>
      <p:sp>
        <p:nvSpPr>
          <p:cNvPr id="3" name="Segnaposto testo 2">
            <a:extLst>
              <a:ext uri="{FF2B5EF4-FFF2-40B4-BE49-F238E27FC236}">
                <a16:creationId xmlns:a16="http://schemas.microsoft.com/office/drawing/2014/main" id="{FFE2E735-3A74-4D52-9670-FA99A3956DF5}"/>
              </a:ext>
            </a:extLst>
          </p:cNvPr>
          <p:cNvSpPr>
            <a:spLocks noGrp="1"/>
          </p:cNvSpPr>
          <p:nvPr>
            <p:ph type="body" idx="1"/>
          </p:nvPr>
        </p:nvSpPr>
        <p:spPr>
          <a:xfrm>
            <a:off x="720000" y="950275"/>
            <a:ext cx="7704000" cy="3326700"/>
          </a:xfrm>
        </p:spPr>
        <p:txBody>
          <a:bodyPr/>
          <a:lstStyle/>
          <a:p>
            <a:pPr marL="127000" indent="0">
              <a:buNone/>
            </a:pPr>
            <a:endParaRPr lang="it-IT" dirty="0"/>
          </a:p>
          <a:p>
            <a:r>
              <a:rPr lang="it-IT" dirty="0"/>
              <a:t>L’ologramma viene rappresentato con una matrice di dati bidimensionali in modo tale da favorire la loro trasmissione e memorizzazione.</a:t>
            </a:r>
          </a:p>
          <a:p>
            <a:endParaRPr lang="it-IT" dirty="0"/>
          </a:p>
          <a:p>
            <a:endParaRPr lang="it-IT" dirty="0"/>
          </a:p>
          <a:p>
            <a:r>
              <a:rPr lang="it-IT" dirty="0"/>
              <a:t>In realtà, la riproduzione di alta qualità dell’immagine oggetto richiede un’altissima definizione conseguentemente una quantità elevata di informazione (ordine di grandezza 1TB) quindi tale quantità deve essere ridotte accettando una diminuzione della qualità dell’immagine riprodotta. Metodi possibili</a:t>
            </a:r>
          </a:p>
          <a:p>
            <a:pPr lvl="1"/>
            <a:r>
              <a:rPr lang="it-IT" sz="1400" dirty="0"/>
              <a:t>Sottocampionamamento effettuato CCD (Charged-Coupled Device)</a:t>
            </a:r>
          </a:p>
          <a:p>
            <a:pPr lvl="1"/>
            <a:r>
              <a:rPr lang="it-IT" sz="1400" dirty="0"/>
              <a:t>Una parte del ologramma</a:t>
            </a:r>
          </a:p>
          <a:p>
            <a:pPr marL="127000" indent="0">
              <a:buNone/>
            </a:pPr>
            <a:r>
              <a:rPr lang="it-IT" dirty="0"/>
              <a:t> </a:t>
            </a:r>
          </a:p>
          <a:p>
            <a:endParaRPr lang="it-IT" dirty="0"/>
          </a:p>
          <a:p>
            <a:endParaRPr lang="it-IT" dirty="0"/>
          </a:p>
          <a:p>
            <a:endParaRPr lang="it-IT" dirty="0"/>
          </a:p>
          <a:p>
            <a:pPr marL="127000" indent="0">
              <a:buNone/>
            </a:pPr>
            <a:endParaRPr lang="it-IT" dirty="0"/>
          </a:p>
        </p:txBody>
      </p:sp>
      <p:pic>
        <p:nvPicPr>
          <p:cNvPr id="5" name="Immagine 4">
            <a:extLst>
              <a:ext uri="{FF2B5EF4-FFF2-40B4-BE49-F238E27FC236}">
                <a16:creationId xmlns:a16="http://schemas.microsoft.com/office/drawing/2014/main" id="{4315A480-0433-4EB4-BC73-2152739B225F}"/>
              </a:ext>
            </a:extLst>
          </p:cNvPr>
          <p:cNvPicPr>
            <a:picLocks noChangeAspect="1"/>
          </p:cNvPicPr>
          <p:nvPr/>
        </p:nvPicPr>
        <p:blipFill>
          <a:blip r:embed="rId3"/>
          <a:stretch>
            <a:fillRect/>
          </a:stretch>
        </p:blipFill>
        <p:spPr>
          <a:xfrm>
            <a:off x="7019743" y="2905775"/>
            <a:ext cx="2124257" cy="1150639"/>
          </a:xfrm>
          <a:prstGeom prst="rect">
            <a:avLst/>
          </a:prstGeom>
        </p:spPr>
      </p:pic>
      <p:pic>
        <p:nvPicPr>
          <p:cNvPr id="7" name="Immagine 6">
            <a:extLst>
              <a:ext uri="{FF2B5EF4-FFF2-40B4-BE49-F238E27FC236}">
                <a16:creationId xmlns:a16="http://schemas.microsoft.com/office/drawing/2014/main" id="{EB672F98-A39D-43DE-89E0-850B19CA8E8A}"/>
              </a:ext>
            </a:extLst>
          </p:cNvPr>
          <p:cNvPicPr>
            <a:picLocks noChangeAspect="1"/>
          </p:cNvPicPr>
          <p:nvPr/>
        </p:nvPicPr>
        <p:blipFill>
          <a:blip r:embed="rId4"/>
          <a:stretch>
            <a:fillRect/>
          </a:stretch>
        </p:blipFill>
        <p:spPr>
          <a:xfrm>
            <a:off x="497392" y="3563801"/>
            <a:ext cx="2861316" cy="1297474"/>
          </a:xfrm>
          <a:prstGeom prst="rect">
            <a:avLst/>
          </a:prstGeom>
        </p:spPr>
      </p:pic>
      <p:pic>
        <p:nvPicPr>
          <p:cNvPr id="9" name="Immagine 8">
            <a:extLst>
              <a:ext uri="{FF2B5EF4-FFF2-40B4-BE49-F238E27FC236}">
                <a16:creationId xmlns:a16="http://schemas.microsoft.com/office/drawing/2014/main" id="{0C803DCE-F31D-4097-97CC-8A619CC74A64}"/>
              </a:ext>
            </a:extLst>
          </p:cNvPr>
          <p:cNvPicPr>
            <a:picLocks noChangeAspect="1"/>
          </p:cNvPicPr>
          <p:nvPr/>
        </p:nvPicPr>
        <p:blipFill>
          <a:blip r:embed="rId5"/>
          <a:stretch>
            <a:fillRect/>
          </a:stretch>
        </p:blipFill>
        <p:spPr>
          <a:xfrm>
            <a:off x="3745367" y="3552272"/>
            <a:ext cx="2861316" cy="1360755"/>
          </a:xfrm>
          <a:prstGeom prst="rect">
            <a:avLst/>
          </a:prstGeom>
        </p:spPr>
      </p:pic>
    </p:spTree>
    <p:extLst>
      <p:ext uri="{BB962C8B-B14F-4D97-AF65-F5344CB8AC3E}">
        <p14:creationId xmlns:p14="http://schemas.microsoft.com/office/powerpoint/2010/main" val="34005899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806EB1A-F1F5-407D-A177-55C0CD938A39}"/>
              </a:ext>
            </a:extLst>
          </p:cNvPr>
          <p:cNvSpPr>
            <a:spLocks noGrp="1"/>
          </p:cNvSpPr>
          <p:nvPr>
            <p:ph type="title"/>
          </p:nvPr>
        </p:nvSpPr>
        <p:spPr/>
        <p:txBody>
          <a:bodyPr/>
          <a:lstStyle/>
          <a:p>
            <a:r>
              <a:rPr lang="it-IT" dirty="0"/>
              <a:t>Ologramma: difficoltà nella codifica</a:t>
            </a:r>
          </a:p>
        </p:txBody>
      </p:sp>
      <p:sp>
        <p:nvSpPr>
          <p:cNvPr id="3" name="Segnaposto testo 2">
            <a:extLst>
              <a:ext uri="{FF2B5EF4-FFF2-40B4-BE49-F238E27FC236}">
                <a16:creationId xmlns:a16="http://schemas.microsoft.com/office/drawing/2014/main" id="{160B1744-4F92-4695-92A2-2C90D77D61B8}"/>
              </a:ext>
            </a:extLst>
          </p:cNvPr>
          <p:cNvSpPr>
            <a:spLocks noGrp="1"/>
          </p:cNvSpPr>
          <p:nvPr>
            <p:ph type="body" idx="1"/>
          </p:nvPr>
        </p:nvSpPr>
        <p:spPr/>
        <p:txBody>
          <a:bodyPr/>
          <a:lstStyle/>
          <a:p>
            <a:r>
              <a:rPr lang="it-IT" dirty="0"/>
              <a:t>Le caratteristiche statistiche dei campioni ricavati da un ologramma è differente da quella dei campioni ricavati dalle immagini convenzionali pertanto non è possibile applicare gli stessi algoritmi di compressione tradizionali. I motivi principali sono:</a:t>
            </a:r>
          </a:p>
          <a:p>
            <a:pPr lvl="1"/>
            <a:r>
              <a:rPr lang="it-IT" dirty="0"/>
              <a:t>Alta frequenza</a:t>
            </a:r>
          </a:p>
          <a:p>
            <a:pPr lvl="1"/>
            <a:r>
              <a:rPr lang="it-IT" dirty="0"/>
              <a:t>Forte direzionalità a cause delle frange di interferenza</a:t>
            </a:r>
          </a:p>
          <a:p>
            <a:pPr lvl="1"/>
            <a:r>
              <a:rPr lang="it-IT" dirty="0"/>
              <a:t>Rumore </a:t>
            </a:r>
            <a:r>
              <a:rPr lang="it-IT" dirty="0" err="1"/>
              <a:t>Speckle</a:t>
            </a:r>
            <a:endParaRPr lang="it-IT" dirty="0"/>
          </a:p>
          <a:p>
            <a:pPr lvl="1"/>
            <a:r>
              <a:rPr lang="it-IT" dirty="0"/>
              <a:t>Natura non locale dei dati</a:t>
            </a:r>
          </a:p>
          <a:p>
            <a:endParaRPr lang="it-IT" dirty="0"/>
          </a:p>
          <a:p>
            <a:pPr marL="127000" indent="0">
              <a:buNone/>
            </a:pPr>
            <a:endParaRPr lang="it-IT" dirty="0"/>
          </a:p>
        </p:txBody>
      </p:sp>
      <p:pic>
        <p:nvPicPr>
          <p:cNvPr id="5" name="Immagine 4">
            <a:extLst>
              <a:ext uri="{FF2B5EF4-FFF2-40B4-BE49-F238E27FC236}">
                <a16:creationId xmlns:a16="http://schemas.microsoft.com/office/drawing/2014/main" id="{470BCB87-3598-4D9B-983E-51F19F3102A7}"/>
              </a:ext>
            </a:extLst>
          </p:cNvPr>
          <p:cNvPicPr>
            <a:picLocks noChangeAspect="1"/>
          </p:cNvPicPr>
          <p:nvPr/>
        </p:nvPicPr>
        <p:blipFill>
          <a:blip r:embed="rId3"/>
          <a:stretch>
            <a:fillRect/>
          </a:stretch>
        </p:blipFill>
        <p:spPr>
          <a:xfrm>
            <a:off x="6683024" y="2197406"/>
            <a:ext cx="1740976" cy="1703669"/>
          </a:xfrm>
          <a:prstGeom prst="rect">
            <a:avLst/>
          </a:prstGeom>
        </p:spPr>
      </p:pic>
    </p:spTree>
    <p:extLst>
      <p:ext uri="{BB962C8B-B14F-4D97-AF65-F5344CB8AC3E}">
        <p14:creationId xmlns:p14="http://schemas.microsoft.com/office/powerpoint/2010/main" val="39343027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FFB1342-6192-45FA-911C-B70C55EDB0B8}"/>
              </a:ext>
            </a:extLst>
          </p:cNvPr>
          <p:cNvSpPr>
            <a:spLocks noGrp="1"/>
          </p:cNvSpPr>
          <p:nvPr>
            <p:ph type="title"/>
          </p:nvPr>
        </p:nvSpPr>
        <p:spPr/>
        <p:txBody>
          <a:bodyPr/>
          <a:lstStyle/>
          <a:p>
            <a:r>
              <a:rPr lang="it-IT" dirty="0"/>
              <a:t>Nuove proposte di codifica</a:t>
            </a:r>
          </a:p>
        </p:txBody>
      </p:sp>
      <p:sp>
        <p:nvSpPr>
          <p:cNvPr id="3" name="Segnaposto testo 2">
            <a:extLst>
              <a:ext uri="{FF2B5EF4-FFF2-40B4-BE49-F238E27FC236}">
                <a16:creationId xmlns:a16="http://schemas.microsoft.com/office/drawing/2014/main" id="{E1BDB2D3-04B4-4F1E-A3F1-76A890A38B48}"/>
              </a:ext>
            </a:extLst>
          </p:cNvPr>
          <p:cNvSpPr>
            <a:spLocks noGrp="1"/>
          </p:cNvSpPr>
          <p:nvPr>
            <p:ph type="body" idx="1"/>
          </p:nvPr>
        </p:nvSpPr>
        <p:spPr/>
        <p:txBody>
          <a:bodyPr/>
          <a:lstStyle/>
          <a:p>
            <a:r>
              <a:rPr lang="it-IT" dirty="0"/>
              <a:t>Pertanto, sono necessarie nuove soluzioni di codifica e trasformazioni per comprimere gli ologrammi in modo più efficace. Negli ultimi anni sono state proposte diverse tecniche per affrontare questo problema</a:t>
            </a:r>
          </a:p>
          <a:p>
            <a:pPr lvl="1"/>
            <a:r>
              <a:rPr lang="it-IT" sz="1050" dirty="0" err="1"/>
              <a:t>Fresnelets</a:t>
            </a:r>
            <a:endParaRPr lang="it-IT" sz="1050" dirty="0"/>
          </a:p>
          <a:p>
            <a:pPr lvl="1"/>
            <a:r>
              <a:rPr lang="it-IT" sz="1050" dirty="0" err="1"/>
              <a:t>Wavelet-bandelets</a:t>
            </a:r>
            <a:endParaRPr lang="it-IT" sz="1050" dirty="0"/>
          </a:p>
          <a:p>
            <a:pPr lvl="1"/>
            <a:r>
              <a:rPr lang="it-IT" sz="1050" dirty="0" err="1"/>
              <a:t>Directional-adaptive</a:t>
            </a:r>
            <a:r>
              <a:rPr lang="it-IT" sz="1050" dirty="0"/>
              <a:t> </a:t>
            </a:r>
            <a:r>
              <a:rPr lang="it-IT" sz="1050" dirty="0" err="1"/>
              <a:t>wavelets</a:t>
            </a:r>
            <a:endParaRPr lang="it-IT" sz="1050" dirty="0"/>
          </a:p>
          <a:p>
            <a:pPr lvl="1"/>
            <a:r>
              <a:rPr lang="it-IT" sz="1050" dirty="0" err="1"/>
              <a:t>Vector</a:t>
            </a:r>
            <a:r>
              <a:rPr lang="it-IT" sz="1050" dirty="0"/>
              <a:t> </a:t>
            </a:r>
            <a:r>
              <a:rPr lang="it-IT" sz="1050" dirty="0" err="1"/>
              <a:t>quantisation</a:t>
            </a:r>
            <a:r>
              <a:rPr lang="it-IT" sz="1050" dirty="0"/>
              <a:t> lifting </a:t>
            </a:r>
            <a:r>
              <a:rPr lang="it-IT" sz="1050" dirty="0" err="1"/>
              <a:t>schemes</a:t>
            </a:r>
            <a:endParaRPr lang="it-IT" sz="1050" dirty="0"/>
          </a:p>
          <a:p>
            <a:pPr lvl="1"/>
            <a:r>
              <a:rPr lang="it-IT" sz="1050" dirty="0" err="1"/>
              <a:t>Wave</a:t>
            </a:r>
            <a:r>
              <a:rPr lang="it-IT" sz="1050" dirty="0"/>
              <a:t> </a:t>
            </a:r>
            <a:r>
              <a:rPr lang="it-IT" sz="1050" dirty="0" err="1"/>
              <a:t>atom</a:t>
            </a:r>
            <a:r>
              <a:rPr lang="it-IT" sz="1050" dirty="0"/>
              <a:t> </a:t>
            </a:r>
            <a:r>
              <a:rPr lang="it-IT" sz="1050" dirty="0" err="1"/>
              <a:t>transforms</a:t>
            </a:r>
            <a:endParaRPr lang="it-IT" sz="1050" dirty="0"/>
          </a:p>
          <a:p>
            <a:pPr lvl="1"/>
            <a:r>
              <a:rPr lang="it-IT" sz="1050" dirty="0"/>
              <a:t>Mode </a:t>
            </a:r>
            <a:r>
              <a:rPr lang="it-IT" sz="1050" dirty="0" err="1"/>
              <a:t>dependent</a:t>
            </a:r>
            <a:r>
              <a:rPr lang="it-IT" sz="1050" dirty="0"/>
              <a:t> </a:t>
            </a:r>
            <a:r>
              <a:rPr lang="it-IT" sz="1050" dirty="0" err="1"/>
              <a:t>directional</a:t>
            </a:r>
            <a:r>
              <a:rPr lang="it-IT" sz="1050" dirty="0"/>
              <a:t> </a:t>
            </a:r>
            <a:r>
              <a:rPr lang="it-IT" sz="1050" dirty="0" err="1"/>
              <a:t>transform-based</a:t>
            </a:r>
            <a:r>
              <a:rPr lang="it-IT" sz="1050" dirty="0"/>
              <a:t> HEVC</a:t>
            </a:r>
          </a:p>
          <a:p>
            <a:pPr lvl="1"/>
            <a:r>
              <a:rPr lang="it-IT" sz="1050" dirty="0" err="1"/>
              <a:t>Overcomplete</a:t>
            </a:r>
            <a:r>
              <a:rPr lang="it-IT" sz="1050" dirty="0"/>
              <a:t> Gabor </a:t>
            </a:r>
            <a:r>
              <a:rPr lang="it-IT" sz="1050" dirty="0" err="1"/>
              <a:t>wavelet</a:t>
            </a:r>
            <a:r>
              <a:rPr lang="it-IT" sz="1050" dirty="0"/>
              <a:t> </a:t>
            </a:r>
            <a:r>
              <a:rPr lang="it-IT" sz="1050" dirty="0" err="1"/>
              <a:t>dictionary</a:t>
            </a:r>
            <a:endParaRPr lang="it-IT" sz="1050" dirty="0"/>
          </a:p>
          <a:p>
            <a:pPr lvl="1"/>
            <a:r>
              <a:rPr lang="it-IT" sz="1050" dirty="0" err="1"/>
              <a:t>Nonlinear</a:t>
            </a:r>
            <a:r>
              <a:rPr lang="it-IT" sz="1050" dirty="0"/>
              <a:t> </a:t>
            </a:r>
            <a:r>
              <a:rPr lang="it-IT" sz="1050" dirty="0" err="1"/>
              <a:t>canonical</a:t>
            </a:r>
            <a:r>
              <a:rPr lang="it-IT" sz="1050" dirty="0"/>
              <a:t> </a:t>
            </a:r>
            <a:r>
              <a:rPr lang="it-IT" sz="1050" dirty="0" err="1"/>
              <a:t>transforms</a:t>
            </a:r>
            <a:endParaRPr lang="it-IT" sz="1050" dirty="0"/>
          </a:p>
        </p:txBody>
      </p:sp>
    </p:spTree>
    <p:extLst>
      <p:ext uri="{BB962C8B-B14F-4D97-AF65-F5344CB8AC3E}">
        <p14:creationId xmlns:p14="http://schemas.microsoft.com/office/powerpoint/2010/main" val="28322389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233FC3FF-D4D9-438E-9A83-01EFD7EA63D7}"/>
              </a:ext>
            </a:extLst>
          </p:cNvPr>
          <p:cNvSpPr>
            <a:spLocks noGrp="1"/>
          </p:cNvSpPr>
          <p:nvPr>
            <p:ph type="title"/>
          </p:nvPr>
        </p:nvSpPr>
        <p:spPr/>
        <p:txBody>
          <a:bodyPr/>
          <a:lstStyle/>
          <a:p>
            <a:r>
              <a:rPr lang="it-IT" b="1" dirty="0"/>
              <a:t>Approccio utilizzato</a:t>
            </a:r>
          </a:p>
        </p:txBody>
      </p:sp>
      <p:sp>
        <p:nvSpPr>
          <p:cNvPr id="5" name="Segnaposto testo 4">
            <a:extLst>
              <a:ext uri="{FF2B5EF4-FFF2-40B4-BE49-F238E27FC236}">
                <a16:creationId xmlns:a16="http://schemas.microsoft.com/office/drawing/2014/main" id="{AC074EA4-8421-45CC-833F-27700AA9082E}"/>
              </a:ext>
            </a:extLst>
          </p:cNvPr>
          <p:cNvSpPr>
            <a:spLocks noGrp="1"/>
          </p:cNvSpPr>
          <p:nvPr>
            <p:ph type="body" idx="1"/>
          </p:nvPr>
        </p:nvSpPr>
        <p:spPr>
          <a:xfrm>
            <a:off x="720000" y="1296943"/>
            <a:ext cx="7704000" cy="1807998"/>
          </a:xfrm>
        </p:spPr>
        <p:txBody>
          <a:bodyPr/>
          <a:lstStyle/>
          <a:p>
            <a:r>
              <a:rPr lang="it-IT" dirty="0"/>
              <a:t>Principio di codifica del piano dell’oggetto, propagando all’indietro il campo d’onda dell’ologramma usando la trasformata di Fresnel al piano dell’oggetto.</a:t>
            </a:r>
          </a:p>
          <a:p>
            <a:endParaRPr lang="it-IT" dirty="0"/>
          </a:p>
          <a:p>
            <a:r>
              <a:rPr lang="it-IT" dirty="0"/>
              <a:t>Rifocalizzando efficacemente l’ologramma su una rappresentazione simile ad un’immagine, rendendola successivamente meglio comprimibile mediante trasformazioni e codec convenzionali.</a:t>
            </a:r>
          </a:p>
          <a:p>
            <a:endParaRPr lang="it-IT" dirty="0"/>
          </a:p>
          <a:p>
            <a:endParaRPr lang="it-IT" dirty="0"/>
          </a:p>
          <a:p>
            <a:r>
              <a:rPr lang="it-IT" dirty="0"/>
              <a:t>Trasformata intera di Fresnel, (</a:t>
            </a:r>
            <a:r>
              <a:rPr lang="it-IT" b="1" dirty="0">
                <a:solidFill>
                  <a:srgbClr val="FFFF00"/>
                </a:solidFill>
              </a:rPr>
              <a:t>Lossless trasform designed for hologram coding</a:t>
            </a:r>
            <a:r>
              <a:rPr lang="it-IT" dirty="0"/>
              <a:t>)</a:t>
            </a:r>
          </a:p>
        </p:txBody>
      </p:sp>
    </p:spTree>
    <p:extLst>
      <p:ext uri="{BB962C8B-B14F-4D97-AF65-F5344CB8AC3E}">
        <p14:creationId xmlns:p14="http://schemas.microsoft.com/office/powerpoint/2010/main" val="1158819656"/>
      </p:ext>
    </p:extLst>
  </p:cSld>
  <p:clrMapOvr>
    <a:masterClrMapping/>
  </p:clrMapOvr>
</p:sld>
</file>

<file path=ppt/theme/theme1.xml><?xml version="1.0" encoding="utf-8"?>
<a:theme xmlns:a="http://schemas.openxmlformats.org/drawingml/2006/main" name="Computer Science Proposal by Slidesgo">
  <a:themeElements>
    <a:clrScheme name="Simple Light">
      <a:dk1>
        <a:srgbClr val="FFFFFF"/>
      </a:dk1>
      <a:lt1>
        <a:srgbClr val="0F3570"/>
      </a:lt1>
      <a:dk2>
        <a:srgbClr val="00F4AD"/>
      </a:dk2>
      <a:lt2>
        <a:srgbClr val="0F3570"/>
      </a:lt2>
      <a:accent1>
        <a:srgbClr val="285293"/>
      </a:accent1>
      <a:accent2>
        <a:srgbClr val="9FC5E8"/>
      </a:accent2>
      <a:accent3>
        <a:srgbClr val="434343"/>
      </a:accent3>
      <a:accent4>
        <a:srgbClr val="00F4AD"/>
      </a:accent4>
      <a:accent5>
        <a:srgbClr val="285293"/>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2567</TotalTime>
  <Words>1174</Words>
  <Application>Microsoft Office PowerPoint</Application>
  <PresentationFormat>Presentazione su schermo (16:9)</PresentationFormat>
  <Paragraphs>213</Paragraphs>
  <Slides>20</Slides>
  <Notes>20</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20</vt:i4>
      </vt:variant>
    </vt:vector>
  </HeadingPairs>
  <TitlesOfParts>
    <vt:vector size="26" baseType="lpstr">
      <vt:lpstr>Open Sans</vt:lpstr>
      <vt:lpstr>Tw Cen MT</vt:lpstr>
      <vt:lpstr>Arial</vt:lpstr>
      <vt:lpstr>Roboto</vt:lpstr>
      <vt:lpstr>Bebas Neue</vt:lpstr>
      <vt:lpstr>Computer Science Proposal by Slidesgo</vt:lpstr>
      <vt:lpstr>Integer Fresnel Transform for lossless Hologram compression 2019 Data Compression Conference</vt:lpstr>
      <vt:lpstr>indice</vt:lpstr>
      <vt:lpstr>Introduzione</vt:lpstr>
      <vt:lpstr>Ologramma: riproduzione</vt:lpstr>
      <vt:lpstr>Ologramma: cos’è</vt:lpstr>
      <vt:lpstr>Ologramma: rappresentazione</vt:lpstr>
      <vt:lpstr>Ologramma: difficoltà nella codifica</vt:lpstr>
      <vt:lpstr>Nuove proposte di codifica</vt:lpstr>
      <vt:lpstr>Approccio utilizzato</vt:lpstr>
      <vt:lpstr>Tecniche per calcolare trasformata Fresnel</vt:lpstr>
      <vt:lpstr>Presentazione standard di PowerPoint</vt:lpstr>
      <vt:lpstr> Codifica lossless</vt:lpstr>
      <vt:lpstr>Rappresentazione grafica lifting scheme</vt:lpstr>
      <vt:lpstr>Presentazione standard di PowerPoint</vt:lpstr>
      <vt:lpstr>Experiments</vt:lpstr>
      <vt:lpstr>Presentazione standard di PowerPoint</vt:lpstr>
      <vt:lpstr>Bit-rate della compressione dell’ologramma</vt:lpstr>
      <vt:lpstr>Complessita computazionale</vt:lpstr>
      <vt:lpstr>Ricerche </vt:lpstr>
      <vt:lpstr>Conclusioni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EMOTION RECOGNITION</dc:title>
  <dc:creator>manlio</dc:creator>
  <cp:lastModifiedBy>mario cetrangolo</cp:lastModifiedBy>
  <cp:revision>94</cp:revision>
  <dcterms:modified xsi:type="dcterms:W3CDTF">2021-11-20T14:31:01Z</dcterms:modified>
</cp:coreProperties>
</file>